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handoutMasterIdLst>
    <p:handoutMasterId r:id="rId34"/>
  </p:handoutMasterIdLst>
  <p:sldIdLst>
    <p:sldId id="319" r:id="rId3"/>
    <p:sldId id="256" r:id="rId4"/>
    <p:sldId id="257" r:id="rId5"/>
    <p:sldId id="288" r:id="rId6"/>
    <p:sldId id="261" r:id="rId7"/>
    <p:sldId id="366" r:id="rId8"/>
    <p:sldId id="367" r:id="rId9"/>
    <p:sldId id="368" r:id="rId10"/>
    <p:sldId id="300" r:id="rId11"/>
    <p:sldId id="373" r:id="rId12"/>
    <p:sldId id="372" r:id="rId13"/>
    <p:sldId id="332" r:id="rId14"/>
    <p:sldId id="364" r:id="rId15"/>
    <p:sldId id="330" r:id="rId16"/>
    <p:sldId id="350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71" r:id="rId25"/>
    <p:sldId id="333" r:id="rId26"/>
    <p:sldId id="301" r:id="rId27"/>
    <p:sldId id="310" r:id="rId28"/>
    <p:sldId id="311" r:id="rId29"/>
    <p:sldId id="374" r:id="rId30"/>
    <p:sldId id="312" r:id="rId31"/>
    <p:sldId id="313" r:id="rId32"/>
    <p:sldId id="375" r:id="rId33"/>
  </p:sldIdLst>
  <p:sldSz cx="9144000" cy="6858000" type="screen4x3"/>
  <p:notesSz cx="6858000" cy="9945688"/>
  <p:embeddedFontLst>
    <p:embeddedFont>
      <p:font typeface="TH SarabunPSK" panose="020B0500040200020003" pitchFamily="34" charset="-34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Angsana New" panose="02020603050405020304" pitchFamily="18" charset="-34"/>
      <p:regular r:id="rId43"/>
      <p:bold r:id="rId44"/>
      <p:italic r:id="rId45"/>
      <p:boldItalic r:id="rId46"/>
    </p:embeddedFont>
    <p:embeddedFont>
      <p:font typeface="Cordia New" panose="020B0304020202020204" pitchFamily="34" charset="-34"/>
      <p:regular r:id="rId47"/>
      <p:bold r:id="rId48"/>
      <p:italic r:id="rId49"/>
      <p:boldItalic r:id="rId50"/>
    </p:embeddedFont>
    <p:embeddedFont>
      <p:font typeface="맑은 고딕" panose="020B0503020000020004" pitchFamily="34" charset="-127"/>
      <p:regular r:id="rId51"/>
      <p:bold r:id="rId5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769"/>
    <a:srgbClr val="F68B00"/>
    <a:srgbClr val="61319F"/>
    <a:srgbClr val="985306"/>
    <a:srgbClr val="F68B01"/>
    <a:srgbClr val="A55C0E"/>
    <a:srgbClr val="975205"/>
    <a:srgbClr val="F58B03"/>
    <a:srgbClr val="F48A00"/>
    <a:srgbClr val="F48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สไตล์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6" autoAdjust="0"/>
    <p:restoredTop sz="94660"/>
  </p:normalViewPr>
  <p:slideViewPr>
    <p:cSldViewPr>
      <p:cViewPr varScale="1">
        <p:scale>
          <a:sx n="91" d="100"/>
          <a:sy n="91" d="100"/>
        </p:scale>
        <p:origin x="138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AE4F6-39F5-428D-9561-6DA34B0ABDA7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B9723-6772-4445-8D59-F15E76D7517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5833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free-powerpoint-templates-design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74"/>
            <a:ext cx="9168105" cy="5157059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-252536" y="55892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ปฐมนิเทศนักศึกษาใหม่ ประจำปีการศึกษา 2565</a:t>
            </a:r>
          </a:p>
        </p:txBody>
      </p:sp>
    </p:spTree>
    <p:extLst>
      <p:ext uri="{BB962C8B-B14F-4D97-AF65-F5344CB8AC3E}">
        <p14:creationId xmlns:p14="http://schemas.microsoft.com/office/powerpoint/2010/main" val="19655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www.plc.rmutl.ac.th  </a:t>
            </a:r>
            <a:r>
              <a:rPr lang="th-TH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(นักศึกษา)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0768"/>
            <a:ext cx="8146634" cy="4680520"/>
          </a:xfrm>
          <a:prstGeom prst="rect">
            <a:avLst/>
          </a:prstGeom>
        </p:spPr>
      </p:pic>
      <p:sp>
        <p:nvSpPr>
          <p:cNvPr id="4" name="วงรี 3"/>
          <p:cNvSpPr/>
          <p:nvPr/>
        </p:nvSpPr>
        <p:spPr>
          <a:xfrm>
            <a:off x="395536" y="3284984"/>
            <a:ext cx="1008112" cy="792088"/>
          </a:xfrm>
          <a:prstGeom prst="ellips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4036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40768"/>
            <a:ext cx="8991600" cy="5133975"/>
          </a:xfrm>
          <a:prstGeom prst="rect">
            <a:avLst/>
          </a:prstGeom>
        </p:spPr>
      </p:pic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www.plc.rmutl.ac.th  </a:t>
            </a:r>
            <a:r>
              <a:rPr lang="th-TH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(นักศึกษา)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7282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48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อาจารย์ที่ปรึกษา</a:t>
            </a:r>
            <a:endParaRPr lang="th-TH" sz="48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5292080" y="126876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10745" r="6858"/>
          <a:stretch/>
        </p:blipFill>
        <p:spPr>
          <a:xfrm>
            <a:off x="140621" y="1196752"/>
            <a:ext cx="5223467" cy="532859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840" y="1196752"/>
            <a:ext cx="3534903" cy="203641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027" y="3305172"/>
            <a:ext cx="3626078" cy="1909523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723" y="5315971"/>
            <a:ext cx="2955584" cy="14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7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chemeClr val="bg1"/>
                </a:solidFill>
              </a:rPr>
              <a:t>2.ปฏิทินการศึกษา</a:t>
            </a:r>
            <a:endParaRPr lang="th-TH" dirty="0">
              <a:solidFill>
                <a:schemeClr val="bg1"/>
              </a:solidFill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784976" cy="5073785"/>
          </a:xfrm>
          <a:prstGeom prst="rect">
            <a:avLst/>
          </a:prstGeom>
        </p:spPr>
      </p:pic>
      <p:sp>
        <p:nvSpPr>
          <p:cNvPr id="6" name="วงรี 5"/>
          <p:cNvSpPr/>
          <p:nvPr/>
        </p:nvSpPr>
        <p:spPr>
          <a:xfrm>
            <a:off x="7164288" y="3409608"/>
            <a:ext cx="1008112" cy="792088"/>
          </a:xfrm>
          <a:prstGeom prst="ellips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212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" y="0"/>
            <a:ext cx="9127673" cy="952135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264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2" y="3455568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/>
              <a:t>นักศึกษาใหม่ต้องส่งหลักฐาน   </a:t>
            </a:r>
            <a:endParaRPr lang="th-TH" sz="4400" b="1" dirty="0" smtClean="0"/>
          </a:p>
          <a:p>
            <a:pPr algn="ctr"/>
            <a:r>
              <a:rPr lang="th-TH" sz="4400" b="1" dirty="0" smtClean="0"/>
              <a:t>การ</a:t>
            </a:r>
            <a:r>
              <a:rPr lang="th-TH" sz="4400" b="1" dirty="0"/>
              <a:t>ขึ้นทะเบียนเป็นนักศึกษา</a:t>
            </a:r>
            <a:r>
              <a:rPr lang="th-TH" sz="4400" b="1" dirty="0" smtClean="0"/>
              <a:t>ใหม่</a:t>
            </a:r>
          </a:p>
          <a:p>
            <a:pPr algn="ctr"/>
            <a:r>
              <a:rPr lang="th-TH" sz="4400" b="1" dirty="0" smtClean="0"/>
              <a:t>ภายในวันที่ 10 มิถุนายน 2565 </a:t>
            </a:r>
          </a:p>
          <a:p>
            <a:pPr algn="ctr"/>
            <a:r>
              <a:rPr lang="th-TH" sz="4400" b="1" dirty="0" smtClean="0"/>
              <a:t>และ 13 มิถุนายน 2565</a:t>
            </a:r>
            <a:endParaRPr lang="th-TH" sz="4400" b="1" dirty="0"/>
          </a:p>
        </p:txBody>
      </p:sp>
      <p:sp>
        <p:nvSpPr>
          <p:cNvPr id="3" name="Rectangle 2"/>
          <p:cNvSpPr/>
          <p:nvPr/>
        </p:nvSpPr>
        <p:spPr>
          <a:xfrm>
            <a:off x="1979712" y="1437923"/>
            <a:ext cx="68762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/>
              <a:t>กรอกประวัติรายงานตัวขึ้นทะเบียนเป็นนักศึกษาใหม่</a:t>
            </a:r>
            <a:endParaRPr lang="th-TH" sz="5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9" y="1349611"/>
            <a:ext cx="1842638" cy="18426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404" y="171092"/>
            <a:ext cx="70968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altLang="ko-K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สิ่ง</a:t>
            </a:r>
            <a:r>
              <a:rPr lang="th-TH" altLang="ko-K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ที่นักศึกษาใหม่ต้องรับทราบ และถือปฏิบัติ</a:t>
            </a:r>
            <a:endParaRPr lang="ko-KR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2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032" y="-54679"/>
            <a:ext cx="8388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ตัวอย่างเอกสาร </a:t>
            </a:r>
            <a:endParaRPr lang="th-TH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รายงาน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ตัวขึ้นทะเบียนนักศึกษา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ใหม่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216"/>
            <a:ext cx="9036496" cy="46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60648"/>
          </a:xfrm>
        </p:spPr>
        <p:txBody>
          <a:bodyPr/>
          <a:lstStyle/>
          <a:p>
            <a:pPr algn="ctr"/>
            <a:r>
              <a:rPr lang="th-TH" sz="4000" b="1" u="sng" dirty="0" smtClean="0">
                <a:solidFill>
                  <a:srgbClr val="98530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th-TH" sz="4000" b="1" dirty="0" smtClean="0">
                <a:solidFill>
                  <a:srgbClr val="98530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ให้รับรองสำเนาถูกำต้องให้เรียบร้อย</a:t>
            </a:r>
            <a:endParaRPr lang="th-TH" sz="4000" b="1" dirty="0">
              <a:solidFill>
                <a:srgbClr val="98530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2348880"/>
            <a:ext cx="8856984" cy="3600400"/>
          </a:xfrm>
        </p:spPr>
        <p:txBody>
          <a:bodyPr/>
          <a:lstStyle/>
          <a:p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ใบรายงานตัวขึ้นทะเบียนนักศึกษาใหม่ผ่านระบบทะเบียน</a:t>
            </a:r>
            <a:r>
              <a:rPr 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กลาง (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ใบ 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R1-R3) </a:t>
            </a:r>
            <a:r>
              <a:rPr 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ชุด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สำเนาใบแสดงผลการศึกษา(วุฒิการศึกษา)ที่มีวันสำเร็จการศึกษา   </a:t>
            </a:r>
            <a:r>
              <a:rPr 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      จำนวน 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ฉบับ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สำเนาบัตรประจำตัวประชาชนของนักศึกษา  </a:t>
            </a:r>
            <a:r>
              <a:rPr 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       จำนวน 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ฉบับ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สำเนาบัตรปะจำตัวประชาชนของผู้ปกครอง  </a:t>
            </a:r>
            <a:r>
              <a:rPr 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       จำนวน 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ฉบับ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สำเนาทะเบียนบ้านของนักศึกษา </a:t>
            </a:r>
            <a:r>
              <a:rPr 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       จำนวน 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ฉบับ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สำเนาการเปลี่ยนชื่อ/สกุล (กรณีที่เปลี่ยนชื่อ/สกุล)  </a:t>
            </a:r>
            <a:r>
              <a:rPr 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       จำนวน 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ฉบับ</a:t>
            </a:r>
          </a:p>
        </p:txBody>
      </p:sp>
    </p:spTree>
    <p:extLst>
      <p:ext uri="{BB962C8B-B14F-4D97-AF65-F5344CB8AC3E}">
        <p14:creationId xmlns:p14="http://schemas.microsoft.com/office/powerpoint/2010/main" val="331237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ขั้นตอน</a:t>
            </a:r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การลงทะเบียนเรียนในระบบทะเบียนกลาง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1196752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นักศึกษาเข้าสู่ระบบทะเบียนกลางที่ </a:t>
            </a:r>
            <a:r>
              <a:rPr lang="en-US" sz="3200" u="sng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https://</a:t>
            </a:r>
            <a:r>
              <a:rPr lang="en-US" sz="3200" u="sng" dirty="0" smtClean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regis.rmutl.ac.th/studen/login</a:t>
            </a:r>
            <a:endParaRPr lang="th-TH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15686"/>
            <a:ext cx="5713264" cy="479729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58889" r="3295"/>
          <a:stretch/>
        </p:blipFill>
        <p:spPr>
          <a:xfrm>
            <a:off x="6156176" y="1781527"/>
            <a:ext cx="2880320" cy="129614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4"/>
          <a:srcRect l="43593" t="39272" r="2937" b="45300"/>
          <a:stretch/>
        </p:blipFill>
        <p:spPr>
          <a:xfrm>
            <a:off x="5087476" y="5339945"/>
            <a:ext cx="3933861" cy="6481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700" y="3453711"/>
            <a:ext cx="2664296" cy="15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3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6"/>
          <p:cNvPicPr/>
          <p:nvPr/>
        </p:nvPicPr>
        <p:blipFill rotWithShape="1">
          <a:blip r:embed="rId2"/>
          <a:srcRect t="2881" r="68911"/>
          <a:stretch/>
        </p:blipFill>
        <p:spPr>
          <a:xfrm>
            <a:off x="5868144" y="1268760"/>
            <a:ext cx="3090041" cy="5430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chemeClr val="bg1"/>
                </a:solidFill>
              </a:rPr>
              <a:t>เมนูในระบบทะเบียนที่ต้องรู้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1268759"/>
            <a:ext cx="5724128" cy="5430471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S00 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ประวัติการศึกษา 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S01 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หลักสูตรและแผน 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S02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ลงทะเบียน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S03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ดูผลการ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ลงทะเบียน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S04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พิมพ์บัตรลงทะเบียน/ใบชำระเงิน 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S07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แบบประเมินอาจารย์ผู้สอน 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S11  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ตารางเรียน ตาราง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สอบ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S08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ขอสำเร็จการศึกษา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th-TH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26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93685" y="1481501"/>
            <a:ext cx="4114319" cy="86786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144000" rIns="144000">
            <a:spAutoFit/>
          </a:bodyPr>
          <a:lstStyle/>
          <a:p>
            <a:r>
              <a:rPr lang="th-TH" altLang="ko-K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งานวิชาการ </a:t>
            </a:r>
            <a:endParaRPr lang="en-US" altLang="ko-K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3685" y="2505423"/>
            <a:ext cx="5626487" cy="6093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144000" rIns="144000">
            <a:spAutoFit/>
          </a:bodyPr>
          <a:lstStyle/>
          <a:p>
            <a:r>
              <a:rPr lang="th-TH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เป็นหน่วยงานที่ให้บริการกับนักศึกษา</a:t>
            </a:r>
            <a:endParaRPr lang="en-US" altLang="ko-K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93199" y="3249151"/>
            <a:ext cx="4042310" cy="6093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144000" rIns="144000">
            <a:spAutoFit/>
          </a:bodyPr>
          <a:lstStyle/>
          <a:p>
            <a:r>
              <a:rPr lang="th-TH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เน้นเรื่องบริการที่ดี มีคุณภาพ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-97697"/>
            <a:ext cx="1248906" cy="965820"/>
          </a:xfrm>
          <a:prstGeom prst="rect">
            <a:avLst/>
          </a:prstGeom>
        </p:spPr>
      </p:pic>
      <p:sp>
        <p:nvSpPr>
          <p:cNvPr id="4" name="กล่องข้อความ 3"/>
          <p:cNvSpPr txBox="1"/>
          <p:nvPr/>
        </p:nvSpPr>
        <p:spPr>
          <a:xfrm>
            <a:off x="6845379" y="149731"/>
            <a:ext cx="1903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B99F4A"/>
                </a:solidFill>
              </a:rPr>
              <a:t>MUT</a:t>
            </a:r>
            <a:r>
              <a:rPr lang="en-US" sz="4800" b="1" dirty="0" smtClean="0">
                <a:solidFill>
                  <a:srgbClr val="5C3A16"/>
                </a:solidFill>
              </a:rPr>
              <a:t>L</a:t>
            </a:r>
            <a:endParaRPr lang="th-TH" sz="4800" b="1" dirty="0">
              <a:solidFill>
                <a:srgbClr val="5C3A1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4411"/>
            <a:ext cx="720080" cy="1018154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493199" y="3984161"/>
            <a:ext cx="404231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altLang="ko-KR" sz="2400" b="1" dirty="0" smtClean="0">
                <a:solidFill>
                  <a:schemeClr val="bg1"/>
                </a:solidFill>
                <a:latin typeface="Angsana New" pitchFamily="18" charset="-34"/>
                <a:cs typeface="+mj-cs"/>
              </a:rPr>
              <a:t>งาน</a:t>
            </a:r>
            <a:r>
              <a:rPr lang="th-TH" altLang="ko-KR" sz="2400" b="1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ทะเบียน</a:t>
            </a:r>
            <a:r>
              <a:rPr lang="th-TH" altLang="ko-KR" sz="2400" b="1" dirty="0" smtClean="0">
                <a:solidFill>
                  <a:schemeClr val="bg1"/>
                </a:solidFill>
                <a:latin typeface="Angsana New" pitchFamily="18" charset="-34"/>
                <a:cs typeface="+mj-cs"/>
              </a:rPr>
              <a:t>และประมวลผล</a:t>
            </a:r>
            <a:endParaRPr lang="en-US" altLang="ko-KR" sz="2400" b="1" dirty="0" smtClean="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altLang="ko-KR" sz="2400" b="1" dirty="0" smtClean="0">
                <a:solidFill>
                  <a:schemeClr val="bg1"/>
                </a:solidFill>
                <a:latin typeface="Angsana New" pitchFamily="18" charset="-34"/>
                <a:cs typeface="+mj-cs"/>
              </a:rPr>
              <a:t>งาน</a:t>
            </a:r>
            <a:r>
              <a:rPr lang="th-TH" altLang="ko-KR" sz="2400" b="1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หลักสูตร</a:t>
            </a:r>
            <a:r>
              <a:rPr lang="th-TH" altLang="ko-KR" sz="2400" b="1" dirty="0" smtClean="0">
                <a:solidFill>
                  <a:schemeClr val="bg1"/>
                </a:solidFill>
                <a:latin typeface="Angsana New" pitchFamily="18" charset="-34"/>
                <a:cs typeface="+mj-cs"/>
              </a:rPr>
              <a:t>การศึกษา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altLang="ko-KR" sz="2400" b="1" dirty="0" smtClean="0">
                <a:solidFill>
                  <a:schemeClr val="bg1"/>
                </a:solidFill>
                <a:latin typeface="Angsana New" pitchFamily="18" charset="-34"/>
                <a:cs typeface="+mj-cs"/>
              </a:rPr>
              <a:t>งานรับนักศึกษาใหม่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altLang="ko-KR" sz="2400" b="1" dirty="0" smtClean="0">
                <a:solidFill>
                  <a:schemeClr val="bg1"/>
                </a:solidFill>
                <a:latin typeface="Angsana New" pitchFamily="18" charset="-34"/>
                <a:cs typeface="+mj-cs"/>
              </a:rPr>
              <a:t>งาน</a:t>
            </a:r>
            <a:r>
              <a:rPr lang="th-TH" altLang="ko-KR" sz="2400" b="1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บริหารงาน</a:t>
            </a:r>
            <a:r>
              <a:rPr lang="th-TH" altLang="ko-KR" sz="2400" b="1" dirty="0" smtClean="0">
                <a:solidFill>
                  <a:schemeClr val="bg1"/>
                </a:solidFill>
                <a:latin typeface="Angsana New" pitchFamily="18" charset="-34"/>
                <a:cs typeface="+mj-cs"/>
              </a:rPr>
              <a:t>ทั่วไป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altLang="ko-KR" sz="2400" b="1" dirty="0" smtClean="0">
                <a:solidFill>
                  <a:schemeClr val="bg1"/>
                </a:solidFill>
                <a:latin typeface="Angsana New" pitchFamily="18" charset="-34"/>
                <a:cs typeface="+mj-cs"/>
              </a:rPr>
              <a:t>งานพิธีพระราชทานปริญญาบัตร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altLang="ko-KR" sz="2400" b="1" dirty="0" smtClean="0">
                <a:solidFill>
                  <a:schemeClr val="bg1"/>
                </a:solidFill>
                <a:latin typeface="Angsana New" pitchFamily="18" charset="-34"/>
                <a:cs typeface="+mj-cs"/>
              </a:rPr>
              <a:t>งาน</a:t>
            </a:r>
            <a:r>
              <a:rPr lang="th-TH" altLang="ko-KR" sz="2400" b="1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แนะนำมหาวิทยาลัย</a:t>
            </a:r>
            <a:r>
              <a:rPr lang="th-TH" altLang="ko-KR" sz="2400" b="1" dirty="0" smtClean="0">
                <a:solidFill>
                  <a:schemeClr val="bg1"/>
                </a:solidFill>
                <a:latin typeface="Angsana New" pitchFamily="18" charset="-34"/>
                <a:cs typeface="+mj-cs"/>
              </a:rPr>
              <a:t>ฯ</a:t>
            </a:r>
            <a:r>
              <a:rPr lang="th-TH" sz="2400" b="1" dirty="0" smtClean="0">
                <a:solidFill>
                  <a:schemeClr val="bg1"/>
                </a:solidFill>
                <a:cs typeface="+mj-cs"/>
              </a:rPr>
              <a:t> </a:t>
            </a:r>
            <a:endParaRPr lang="th-TH" sz="24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การวัดและประเมินผลการศึกษา</a:t>
            </a: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682915"/>
              </p:ext>
            </p:extLst>
          </p:nvPr>
        </p:nvGraphicFramePr>
        <p:xfrm>
          <a:off x="323528" y="1268754"/>
          <a:ext cx="8640960" cy="5256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4300">
                  <a:extLst>
                    <a:ext uri="{9D8B030D-6E8A-4147-A177-3AD203B41FA5}">
                      <a16:colId xmlns:a16="http://schemas.microsoft.com/office/drawing/2014/main" val="4206267480"/>
                    </a:ext>
                  </a:extLst>
                </a:gridCol>
                <a:gridCol w="2933330">
                  <a:extLst>
                    <a:ext uri="{9D8B030D-6E8A-4147-A177-3AD203B41FA5}">
                      <a16:colId xmlns:a16="http://schemas.microsoft.com/office/drawing/2014/main" val="3143893374"/>
                    </a:ext>
                  </a:extLst>
                </a:gridCol>
                <a:gridCol w="2933330">
                  <a:extLst>
                    <a:ext uri="{9D8B030D-6E8A-4147-A177-3AD203B41FA5}">
                      <a16:colId xmlns:a16="http://schemas.microsoft.com/office/drawing/2014/main" val="1136281035"/>
                    </a:ext>
                  </a:extLst>
                </a:gridCol>
              </a:tblGrid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ระดับคะแนน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Grade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ค่าระดับคะแนนต่อหน่วยกิต</a:t>
                      </a:r>
                      <a:endParaRPr lang="en-US" sz="1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ผลการศึกษา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6132682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 หรือ 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A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00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ดีเยี่ยม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Excellent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1507113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ข+ หรือ 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B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+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3.50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ดีมาก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Very Good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0390658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ข หรือ 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B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00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ดี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Good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2600136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ค+ หรือ 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C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+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50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เกือบดี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Fairly Good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2253844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 หรือ 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C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00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พอใช้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Fair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2791583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ง+ หรือ 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D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+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50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อ่อน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Poor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1647635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 หรือ 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D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00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อ่อนมาก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Very Poor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7890267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 หรือ 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F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00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ตก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Fail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5606218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ถ หรือ </a:t>
                      </a:r>
                      <a:r>
                        <a:rPr lang="en-US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W</a:t>
                      </a:r>
                      <a:endParaRPr lang="en-US" sz="1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ถอนรายวิชา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Withdrawn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5873841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 err="1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ม.ส</a:t>
                      </a:r>
                      <a:r>
                        <a:rPr lang="th-TH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 หรือ </a:t>
                      </a:r>
                      <a:r>
                        <a:rPr lang="en-US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I</a:t>
                      </a:r>
                      <a:endParaRPr lang="en-US" sz="1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ไม่สมบูรณ์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Incomplete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001763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 err="1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พ.จ</a:t>
                      </a:r>
                      <a:r>
                        <a:rPr lang="th-TH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 หรือ </a:t>
                      </a:r>
                      <a:r>
                        <a:rPr lang="en-US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S</a:t>
                      </a:r>
                      <a:endParaRPr lang="en-US" sz="1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พอใจ (</a:t>
                      </a:r>
                      <a:r>
                        <a:rPr lang="en-US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Satisfactory</a:t>
                      </a: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3315936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 err="1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ม.น</a:t>
                      </a:r>
                      <a:r>
                        <a:rPr lang="th-TH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 หรือ </a:t>
                      </a:r>
                      <a:r>
                        <a:rPr lang="en-US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AU</a:t>
                      </a:r>
                      <a:endParaRPr lang="en-US" sz="1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</a:t>
                      </a:r>
                      <a:endParaRPr lang="en-US" sz="1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ไม่นับหน่วยกิต (</a:t>
                      </a:r>
                      <a:r>
                        <a:rPr lang="en-US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Audit</a:t>
                      </a:r>
                      <a:r>
                        <a:rPr lang="th-TH" sz="2400" dirty="0"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en-US" sz="1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9431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4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การวัดและประเมินผลการศึกษา</a:t>
            </a: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1043608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51520" y="1340768"/>
            <a:ext cx="878497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การให้ระดับคะแนน ต (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F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) 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จะ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กระทำได้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ดังต่อไปนี้</a:t>
            </a:r>
          </a:p>
          <a:p>
            <a:endParaRPr lang="th-TH" sz="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en-US" sz="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th-TH" sz="3600" dirty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ในรายวิชาที่นักศึกษามีเวลาศึกษาไม่ครบร้อยละ 80 ของเวลาศึกษาตลอดภาค</a:t>
            </a:r>
            <a:r>
              <a:rPr lang="th-TH" sz="3600" dirty="0" smtClean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การศึกษา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th-TH" sz="3600" dirty="0" smtClean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เมื่อ</a:t>
            </a:r>
            <a:r>
              <a:rPr lang="th-TH" sz="3600" dirty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ักศึกษาทำผิดระเบียบการสอบในแต่ละภาคการศึกษาตามข้อบังคับหรือระเบียบหรือประกาศมหาวิทยาลัยว่าด้วยการ</a:t>
            </a:r>
            <a:r>
              <a:rPr lang="th-TH" sz="3600" dirty="0" err="1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นั้นๆ</a:t>
            </a:r>
            <a:r>
              <a:rPr lang="th-TH" sz="3600" dirty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และได้รับการตัดสินใจให้ได้ระดับคะแนน ต (</a:t>
            </a:r>
            <a:r>
              <a:rPr lang="en-US" sz="3600" dirty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</a:t>
            </a:r>
            <a:r>
              <a:rPr lang="th-TH" sz="3600" dirty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en-US" sz="3600" dirty="0">
              <a:solidFill>
                <a:srgbClr val="61319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48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การวัดและประเมินผลการศึกษา</a:t>
            </a: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1043608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51520" y="1340768"/>
            <a:ext cx="87849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การให้ระดับคะแนน </a:t>
            </a:r>
            <a:r>
              <a:rPr lang="th-TH" sz="32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ม.ส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. (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I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) จะกระทำได้ในรายวิชาที่ผลการศึกษายังไม่สมบูรณ์ โดยอาจารย์ผู้สอนจะต้องระบุสาเหตุที่ให้ระดับคะแนน </a:t>
            </a:r>
            <a:r>
              <a:rPr lang="th-TH" sz="32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ม.ส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. (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I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) ประกอบไว้ด้วยในกรณีต่อไปนี้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th-TH" sz="3200" dirty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กรณีมีเหตุเจ็บป่วยหรือเหตุสุดวิสัย และมีเวลาศึกษาครบร้อยละ 80 โดยได้รับอนุมัติจากคณบดี หรือรอง</a:t>
            </a:r>
            <a:r>
              <a:rPr lang="th-TH" sz="3200" dirty="0" smtClean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อธิการบดี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กรณี</a:t>
            </a:r>
            <a:r>
              <a:rPr lang="th-TH" sz="3200" dirty="0">
                <a:solidFill>
                  <a:srgbClr val="6131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นักศึกษาทำงานที่เป็นส่วนประกอบการศึกษายังไม่สมบูรณ์ และอาจารย์ผู้สอนรายวิชานั้นเห็นสมควรให้รอผลการศึกษาไว้ ด้วยความเห็นชอบจากหัวหน้าสาขาวิชาที่รายวิชานั้นสังกัด และได้รับอนุมัติจากคณบดี หรือรองอธิการบดี โดยขออนุมัติตามกำหนดเวลาของคณะหรือเขตพื้นที่</a:t>
            </a:r>
            <a:endParaRPr lang="th-TH" sz="5400" dirty="0">
              <a:solidFill>
                <a:srgbClr val="61319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35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การวัดและประเมินผลการศึกษา</a:t>
            </a:r>
            <a:endParaRPr lang="th-TH" dirty="0"/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577903"/>
              </p:ext>
            </p:extLst>
          </p:nvPr>
        </p:nvGraphicFramePr>
        <p:xfrm>
          <a:off x="494547" y="2529607"/>
          <a:ext cx="8154906" cy="2714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2298">
                  <a:extLst>
                    <a:ext uri="{9D8B030D-6E8A-4147-A177-3AD203B41FA5}">
                      <a16:colId xmlns:a16="http://schemas.microsoft.com/office/drawing/2014/main" val="1221775372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568156078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1904106235"/>
                    </a:ext>
                  </a:extLst>
                </a:gridCol>
              </a:tblGrid>
              <a:tr h="8859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หน่วยกิตสะสม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ค่าระดับคะแนนเฉลี่ยสะสม</a:t>
                      </a:r>
                    </a:p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(สภาพการเตือน)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ค่าระดับคะแนนเฉลี่ยสะสม</a:t>
                      </a:r>
                    </a:p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(พ้นสภาพการเป็นนักศึกษา)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247703"/>
                  </a:ext>
                </a:extLst>
              </a:tr>
              <a:tr h="42657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cs typeface="+mj-cs"/>
                        </a:rPr>
                        <a:t>0 - 29</a:t>
                      </a:r>
                      <a:endParaRPr lang="th-TH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cs typeface="+mj-cs"/>
                        </a:rPr>
                        <a:t>0.01 - 1.49</a:t>
                      </a:r>
                      <a:endParaRPr lang="th-TH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0.00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760188"/>
                  </a:ext>
                </a:extLst>
              </a:tr>
              <a:tr h="42657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cs typeface="+mj-cs"/>
                        </a:rPr>
                        <a:t>30 - 59</a:t>
                      </a:r>
                      <a:endParaRPr lang="th-TH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cs typeface="+mj-cs"/>
                        </a:rPr>
                        <a:t>1.50 - 1.74</a:t>
                      </a:r>
                      <a:endParaRPr lang="th-TH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ต่ำกว่า 1.50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25956"/>
                  </a:ext>
                </a:extLst>
              </a:tr>
              <a:tr h="42657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cs typeface="+mj-cs"/>
                        </a:rPr>
                        <a:t>60 - ก่อนครบตามหลักสูตร</a:t>
                      </a:r>
                      <a:endParaRPr lang="th-TH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1.75 - 1.99</a:t>
                      </a:r>
                      <a:endParaRPr lang="th-TH" sz="2400" b="1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BBB5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맑은 고딕"/>
                          <a:ea typeface="+mn-ea"/>
                          <a:cs typeface="+mj-cs"/>
                        </a:rPr>
                        <a:t>ต่ำกว่า 1.75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261625"/>
                  </a:ext>
                </a:extLst>
              </a:tr>
              <a:tr h="426579"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ครบตามหลักสูตร</a:t>
                      </a:r>
                      <a:endParaRPr lang="th-TH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cs typeface="+mj-cs"/>
                        </a:rPr>
                        <a:t>1.90 - 1.99 มีสิทธิ์ยื่นคำร้อง</a:t>
                      </a:r>
                      <a:endParaRPr lang="th-TH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BBB5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맑은 고딕"/>
                          <a:ea typeface="+mn-ea"/>
                          <a:cs typeface="+mj-cs"/>
                        </a:rPr>
                        <a:t>ต่ำกว่า 2.00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705468"/>
                  </a:ext>
                </a:extLst>
              </a:tr>
            </a:tbl>
          </a:graphicData>
        </a:graphic>
      </p:graphicFrame>
      <p:sp>
        <p:nvSpPr>
          <p:cNvPr id="3" name="กล่องข้อความ 2"/>
          <p:cNvSpPr txBox="1"/>
          <p:nvPr/>
        </p:nvSpPr>
        <p:spPr>
          <a:xfrm>
            <a:off x="737574" y="1484784"/>
            <a:ext cx="664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accent3">
                    <a:lumMod val="50000"/>
                  </a:schemeClr>
                </a:solidFill>
                <a:cs typeface="+mj-cs"/>
              </a:rPr>
              <a:t>เกณฑ์การพ้นสภาพเนื่องจากผลการศึกษา</a:t>
            </a:r>
            <a:endParaRPr lang="th-TH" sz="3600" b="1" dirty="0">
              <a:solidFill>
                <a:schemeClr val="accent3">
                  <a:lumMod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2594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400" dirty="0" err="1" smtClean="0">
                <a:solidFill>
                  <a:schemeClr val="bg1"/>
                </a:solidFill>
              </a:rPr>
              <a:t>การจัด</a:t>
            </a:r>
            <a:r>
              <a:rPr lang="th-TH" sz="2400" dirty="0" smtClean="0">
                <a:solidFill>
                  <a:schemeClr val="bg1"/>
                </a:solidFill>
              </a:rPr>
              <a:t>สอบวัดผลการศึกษา ประจำภาคการศึกษา</a:t>
            </a:r>
            <a:br>
              <a:rPr lang="th-TH" sz="2400" dirty="0" smtClean="0">
                <a:solidFill>
                  <a:schemeClr val="bg1"/>
                </a:solidFill>
              </a:rPr>
            </a:br>
            <a:r>
              <a:rPr lang="th-TH" sz="2400" dirty="0" smtClean="0">
                <a:solidFill>
                  <a:schemeClr val="bg1"/>
                </a:solidFill>
              </a:rPr>
              <a:t>สอบกลางภาค / สอบปลายภาค</a:t>
            </a:r>
            <a:endParaRPr lang="th-TH" sz="2400" dirty="0">
              <a:solidFill>
                <a:schemeClr val="bg1"/>
              </a:solidFill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-10753" y="2132856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งานวิชาการจะดำเนินการจัดตารางสอบ</a:t>
            </a:r>
            <a:r>
              <a:rPr lang="th-TH" sz="4000" b="1" dirty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sz="4000" b="1" dirty="0" smtClean="0">
              <a:solidFill>
                <a:srgbClr val="975205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โดยอ้างอิงจากอาจารย์ผู้สอนแจ้งสอบกับส่วนกลาง</a:t>
            </a:r>
          </a:p>
          <a:p>
            <a:pPr algn="ctr"/>
            <a:endParaRPr lang="th-TH" sz="3600" b="1" dirty="0">
              <a:solidFill>
                <a:srgbClr val="975205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แจ้งให้น้อง ๆ ทราบทุกช่องทางติดต่อ  </a:t>
            </a:r>
          </a:p>
          <a:p>
            <a:pPr algn="ctr"/>
            <a:endParaRPr lang="th-TH" sz="3600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600" b="1" u="sng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หมายเหตุ </a:t>
            </a:r>
            <a:r>
              <a:rPr lang="en-US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มีข้อสงสัยอะไรติดต่อสอบถามงานทะเบียนและประมวลผล</a:t>
            </a:r>
          </a:p>
        </p:txBody>
      </p:sp>
    </p:spTree>
    <p:extLst>
      <p:ext uri="{BB962C8B-B14F-4D97-AF65-F5344CB8AC3E}">
        <p14:creationId xmlns:p14="http://schemas.microsoft.com/office/powerpoint/2010/main" val="167690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400" dirty="0" smtClean="0">
                <a:solidFill>
                  <a:schemeClr val="bg1"/>
                </a:solidFill>
              </a:rPr>
              <a:t>การประเมินผล</a:t>
            </a:r>
            <a:r>
              <a:rPr lang="th-TH" sz="2400" dirty="0" err="1" smtClean="0">
                <a:solidFill>
                  <a:schemeClr val="bg1"/>
                </a:solidFill>
              </a:rPr>
              <a:t>การจัด</a:t>
            </a:r>
            <a:r>
              <a:rPr lang="th-TH" sz="2400" dirty="0" smtClean="0">
                <a:solidFill>
                  <a:schemeClr val="bg1"/>
                </a:solidFill>
              </a:rPr>
              <a:t>การสอน</a:t>
            </a:r>
            <a:br>
              <a:rPr lang="th-TH" sz="2400" dirty="0" smtClean="0">
                <a:solidFill>
                  <a:schemeClr val="bg1"/>
                </a:solidFill>
              </a:rPr>
            </a:br>
            <a:r>
              <a:rPr lang="th-TH" sz="2400" dirty="0" smtClean="0">
                <a:solidFill>
                  <a:schemeClr val="bg1"/>
                </a:solidFill>
              </a:rPr>
              <a:t>(นักศึกษาประเมินผู้สอน)</a:t>
            </a:r>
            <a:endParaRPr lang="th-TH" sz="2400" dirty="0">
              <a:solidFill>
                <a:schemeClr val="bg1"/>
              </a:solidFill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0" y="1301854"/>
            <a:ext cx="914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น้อง ๆ นักศึกษาทุกคนจะต้องประเมินผล</a:t>
            </a:r>
            <a:r>
              <a:rPr lang="th-TH" sz="4000" b="1" dirty="0" err="1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</a:t>
            </a:r>
            <a: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การสอน</a:t>
            </a:r>
          </a:p>
          <a:p>
            <a:pPr algn="ctr"/>
            <a: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ของอาจารย์ผู้สอน ทุกรายวิชา ของแต่ละภาคการศึกษา </a:t>
            </a:r>
            <a:b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ตามกำหนดการในปฏิทินการศึกษา ประจำปีการศึกษา 2564</a:t>
            </a:r>
          </a:p>
          <a:p>
            <a:pPr algn="ctr"/>
            <a: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นักศึกษาที่ไม่ดำเนินการจะไม่สามารถตรวจสอบผลการเรียน</a:t>
            </a:r>
          </a:p>
          <a:p>
            <a:pPr algn="ctr"/>
            <a:r>
              <a:rPr lang="th-TH" sz="4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ในภาคการศึกษานั้นได้</a:t>
            </a:r>
            <a:br>
              <a:rPr lang="th-TH" sz="4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4000" b="1" dirty="0" smtClean="0">
                <a:solidFill>
                  <a:srgbClr val="9752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sz="36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06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75019"/>
            <a:ext cx="6876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/>
              <a:t>การทำบัตรนักศึกษาใหม่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78" l="9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6" y="188640"/>
            <a:ext cx="721028" cy="721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1240201"/>
            <a:ext cx="860610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ให้นักศึกษาเตรียมค่า</a:t>
            </a:r>
            <a:r>
              <a:rPr lang="th-TH" sz="32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ถ่ายรูปโดยประมาณ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100 บาท (นักศึกษาจะได้รับรูป 1 นิ้ว จำนวน 1 โหล)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ให้</a:t>
            </a:r>
            <a:r>
              <a:rPr lang="th-TH" sz="32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นักศึกษาเตรียมชุด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นักศึกษาถูกระเบียบของมหาวิทยาลัยฯ และเตรียมความพร้อมด้านบุคลิกภาพของตนเอง  ได้แก่  ทรงผม  โกนหนวดเครา 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กำหนดการถ่ายรูปทำบัตรนักศึกษาใหม่ </a:t>
            </a:r>
            <a:r>
              <a:rPr lang="th-TH" sz="32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จะแจ้งให้ทราบภายหลัง</a:t>
            </a:r>
            <a:endParaRPr lang="en-US" sz="20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/>
          <a:srcRect l="5863" t="7861" r="3895" b="31213"/>
          <a:stretch/>
        </p:blipFill>
        <p:spPr>
          <a:xfrm>
            <a:off x="1691680" y="4077072"/>
            <a:ext cx="6048673" cy="26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0575" y="1353545"/>
            <a:ext cx="62472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u="sng" dirty="0"/>
              <a:t>หลักเกณฑ์</a:t>
            </a:r>
            <a:r>
              <a:rPr lang="th-TH" sz="4000" b="1" u="sng" dirty="0" smtClean="0"/>
              <a:t>การมีสิทธิ์ได้รับการพิจารณา        </a:t>
            </a:r>
          </a:p>
          <a:p>
            <a:r>
              <a:rPr lang="th-TH" sz="4000" b="1" u="sng" dirty="0" smtClean="0"/>
              <a:t>(</a:t>
            </a:r>
            <a:r>
              <a:rPr lang="th-TH" sz="4000" b="1" u="sng" dirty="0"/>
              <a:t>ทุนสำหรับนักศึกษาที่มีผลการเรียนดี) </a:t>
            </a:r>
            <a:endParaRPr lang="en-US" sz="11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40606"/>
            <a:ext cx="1549318" cy="1549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378" y="171092"/>
            <a:ext cx="6910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altLang="ko-K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สิ่งที่นักศึกษาใหม่ต้องรับทราบ และถือปฏิบัติ</a:t>
            </a:r>
            <a:endParaRPr lang="ko-KR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949" y="2944238"/>
            <a:ext cx="8606102" cy="271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32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นักศึกษา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ต้องลงทะเบียนเรียนไม่น้อยกว่า 18 หน่วยกิต ต่อภาคการศึกษา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32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มีระดับคะแนนเฉลี่ยสะสมตั้งแต่ 3.75 ขึ้นไป โดยไม่มีรายวิชาใดที่ลงทะเบียนผลระดับคะแนนเป็น </a:t>
            </a:r>
            <a:r>
              <a:rPr lang="en-US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F,U,I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 </a:t>
            </a:r>
            <a:r>
              <a:rPr lang="en-US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ในภาคการศึกษาปัจจุบัน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32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รอ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ผลการพิจารณาจากมหาวิทยาลัยฯ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65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800" dirty="0" smtClean="0">
                <a:solidFill>
                  <a:schemeClr val="bg1"/>
                </a:solidFill>
              </a:rPr>
              <a:t>ตัวอย่างประกาศรายชื่อผู้ที่ได้รับทุน</a:t>
            </a:r>
            <a:endParaRPr lang="th-TH" sz="2800" dirty="0">
              <a:solidFill>
                <a:schemeClr val="bg1"/>
              </a:solidFill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1" y="1340768"/>
            <a:ext cx="874259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83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0575" y="1353545"/>
            <a:ext cx="6247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600" b="1" u="sng" dirty="0"/>
              <a:t>การขอสำเร็จการศึกษา</a:t>
            </a:r>
            <a:endParaRPr lang="en-US" sz="28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40606"/>
            <a:ext cx="1549318" cy="1549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378" y="171092"/>
            <a:ext cx="6910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altLang="ko-K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สิ่งที่นักศึกษาใหม่ต้องรับทราบ และถือปฏิบัติ</a:t>
            </a:r>
            <a:endParaRPr lang="ko-KR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949" y="2944238"/>
            <a:ext cx="8606102" cy="212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32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นักศึกษา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ต้องศึกษารายวิชาให้ครบตามข้อกำหนดของหลักสูตรนั้น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32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นักศึกษา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ต้องมีผลสอบได้ค่าระดับคะแนนเฉลี่ยสะสมไม่ต่ำกว่า 2.00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32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ไม่มีหนี้สินผูกพันต่อมหาวิทยาลัยฯ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1448366" y="4686189"/>
            <a:ext cx="62472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i="1" dirty="0" smtClean="0">
                <a:solidFill>
                  <a:srgbClr val="002060"/>
                </a:solidFill>
              </a:rPr>
              <a:t>กำหนดการตามปฏิทินการศึกษา</a:t>
            </a:r>
            <a:endParaRPr lang="en-US" sz="13800" i="1" dirty="0">
              <a:solidFill>
                <a:srgbClr val="002060"/>
              </a:solidFill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/>
          <a:srcRect r="5603" b="4504"/>
          <a:stretch/>
        </p:blipFill>
        <p:spPr>
          <a:xfrm>
            <a:off x="106949" y="5733256"/>
            <a:ext cx="8768102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หัวหน้างานวิชาการ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124744"/>
            <a:ext cx="3960440" cy="562615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4757530"/>
          </a:xfrm>
        </p:spPr>
        <p:txBody>
          <a:bodyPr anchor="t"/>
          <a:lstStyle/>
          <a:p>
            <a:r>
              <a:rPr lang="th-TH" altLang="ko-KR" sz="4000" b="1" dirty="0" smtClean="0">
                <a:latin typeface="Angsana New" pitchFamily="18" charset="-34"/>
                <a:cs typeface="Angsana New" pitchFamily="18" charset="-34"/>
              </a:rPr>
              <a:t>นางสาว พาฝัน ปิ่นทอง </a:t>
            </a:r>
            <a:r>
              <a:rPr lang="en-US" altLang="ko-KR" sz="4000" b="1" dirty="0" smtClean="0">
                <a:solidFill>
                  <a:srgbClr val="F58B03"/>
                </a:solidFill>
                <a:latin typeface="Angsana New" pitchFamily="18" charset="-34"/>
                <a:cs typeface="Angsana New" pitchFamily="18" charset="-34"/>
              </a:rPr>
              <a:t>[ </a:t>
            </a:r>
            <a:r>
              <a:rPr lang="th-TH" altLang="ko-KR" sz="4000" b="1" dirty="0" smtClean="0">
                <a:solidFill>
                  <a:srgbClr val="F58B03"/>
                </a:solidFill>
                <a:latin typeface="Angsana New" pitchFamily="18" charset="-34"/>
                <a:cs typeface="Angsana New" pitchFamily="18" charset="-34"/>
              </a:rPr>
              <a:t>พี่นิ่ม </a:t>
            </a:r>
            <a:r>
              <a:rPr lang="en-US" altLang="ko-KR" sz="4000" b="1" dirty="0" smtClean="0">
                <a:solidFill>
                  <a:srgbClr val="F58B03"/>
                </a:solidFill>
                <a:latin typeface="Angsana New" pitchFamily="18" charset="-34"/>
                <a:cs typeface="Angsana New" pitchFamily="18" charset="-34"/>
              </a:rPr>
              <a:t>]</a:t>
            </a:r>
            <a:endParaRPr lang="th-TH" altLang="ko-KR" sz="4000" b="1" dirty="0" smtClean="0">
              <a:solidFill>
                <a:srgbClr val="F58B03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th-TH" altLang="ko-KR" sz="320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457200" indent="-457200">
              <a:buFontTx/>
              <a:buChar char="-"/>
            </a:pPr>
            <a:r>
              <a:rPr lang="th-TH" altLang="ko-KR" sz="2400" dirty="0" smtClean="0">
                <a:latin typeface="Angsana New" pitchFamily="18" charset="-34"/>
                <a:cs typeface="Angsana New" pitchFamily="18" charset="-34"/>
              </a:rPr>
              <a:t>กำกับดูแลงาน</a:t>
            </a:r>
            <a:r>
              <a:rPr lang="th-TH" altLang="ko-KR" sz="2400" dirty="0">
                <a:latin typeface="Angsana New" pitchFamily="18" charset="-34"/>
                <a:cs typeface="Angsana New" pitchFamily="18" charset="-34"/>
              </a:rPr>
              <a:t>ทะเบียน</a:t>
            </a:r>
            <a:r>
              <a:rPr lang="th-TH" altLang="ko-KR" sz="2400" dirty="0" smtClean="0">
                <a:latin typeface="Angsana New" pitchFamily="18" charset="-34"/>
                <a:cs typeface="Angsana New" pitchFamily="18" charset="-34"/>
              </a:rPr>
              <a:t>และประมวลผล</a:t>
            </a:r>
            <a:endParaRPr lang="en-US" altLang="ko-KR" sz="2400" dirty="0" smtClean="0">
              <a:latin typeface="Angsana New" pitchFamily="18" charset="-34"/>
              <a:cs typeface="Angsana New" pitchFamily="18" charset="-34"/>
            </a:endParaRPr>
          </a:p>
          <a:p>
            <a:pPr marL="457200" indent="-457200">
              <a:buFontTx/>
              <a:buChar char="-"/>
            </a:pPr>
            <a:r>
              <a:rPr lang="th-TH" altLang="ko-KR" sz="2400" dirty="0" smtClean="0">
                <a:latin typeface="Angsana New" pitchFamily="18" charset="-34"/>
                <a:cs typeface="Angsana New" pitchFamily="18" charset="-34"/>
              </a:rPr>
              <a:t>กำกับดูแลงานห</a:t>
            </a:r>
            <a:r>
              <a:rPr lang="th-TH" altLang="ko-KR" sz="2400" dirty="0">
                <a:latin typeface="Angsana New" pitchFamily="18" charset="-34"/>
                <a:cs typeface="Angsana New" pitchFamily="18" charset="-34"/>
              </a:rPr>
              <a:t>ลักสูตร</a:t>
            </a:r>
            <a:r>
              <a:rPr lang="th-TH" altLang="ko-KR" sz="2400" dirty="0" smtClean="0">
                <a:latin typeface="Angsana New" pitchFamily="18" charset="-34"/>
                <a:cs typeface="Angsana New" pitchFamily="18" charset="-34"/>
              </a:rPr>
              <a:t>การศึกษา</a:t>
            </a:r>
          </a:p>
          <a:p>
            <a:pPr marL="457200" indent="-457200">
              <a:buFontTx/>
              <a:buChar char="-"/>
            </a:pPr>
            <a:r>
              <a:rPr lang="th-TH" altLang="ko-KR" sz="2400" dirty="0" smtClean="0">
                <a:latin typeface="Angsana New" pitchFamily="18" charset="-34"/>
                <a:cs typeface="Angsana New" pitchFamily="18" charset="-34"/>
              </a:rPr>
              <a:t>กำกับดูแลงานรับนักศึกษาใหม่</a:t>
            </a:r>
          </a:p>
          <a:p>
            <a:pPr marL="457200" indent="-457200">
              <a:buFontTx/>
              <a:buChar char="-"/>
            </a:pPr>
            <a:r>
              <a:rPr lang="th-TH" altLang="ko-KR" sz="2400" dirty="0" smtClean="0">
                <a:latin typeface="Angsana New" pitchFamily="18" charset="-34"/>
                <a:cs typeface="Angsana New" pitchFamily="18" charset="-34"/>
              </a:rPr>
              <a:t>กำกับดูแลงานบริหารงานทั่วไป</a:t>
            </a:r>
          </a:p>
          <a:p>
            <a:pPr marL="457200" indent="-457200">
              <a:buFontTx/>
              <a:buChar char="-"/>
            </a:pPr>
            <a:r>
              <a:rPr lang="th-TH" altLang="ko-KR" sz="2400" dirty="0" smtClean="0">
                <a:latin typeface="Angsana New" pitchFamily="18" charset="-34"/>
                <a:cs typeface="Angsana New" pitchFamily="18" charset="-34"/>
              </a:rPr>
              <a:t>กำกับดูแลงานพิธีพระราชทานปริญญาบัตร</a:t>
            </a:r>
          </a:p>
          <a:p>
            <a:pPr marL="457200" indent="-457200">
              <a:buFontTx/>
              <a:buChar char="-"/>
            </a:pPr>
            <a:r>
              <a:rPr lang="th-TH" altLang="ko-KR" sz="2400" dirty="0" smtClean="0">
                <a:latin typeface="Angsana New" pitchFamily="18" charset="-34"/>
                <a:cs typeface="Angsana New" pitchFamily="18" charset="-34"/>
              </a:rPr>
              <a:t>กำกับดูแลงานการจัดสอบทางการศึกษา </a:t>
            </a:r>
            <a:r>
              <a:rPr lang="en-US" altLang="ko-KR" sz="2400" dirty="0" smtClean="0">
                <a:latin typeface="Angsana New" pitchFamily="18" charset="-34"/>
                <a:cs typeface="Angsana New" pitchFamily="18" charset="-34"/>
              </a:rPr>
              <a:t>V-NET</a:t>
            </a:r>
          </a:p>
          <a:p>
            <a:pPr marL="457200" indent="-457200">
              <a:buFontTx/>
              <a:buChar char="-"/>
            </a:pPr>
            <a:r>
              <a:rPr lang="th-TH" altLang="ko-KR" sz="2400" dirty="0" smtClean="0">
                <a:latin typeface="Angsana New" pitchFamily="18" charset="-34"/>
                <a:cs typeface="Angsana New" pitchFamily="18" charset="-34"/>
              </a:rPr>
              <a:t>งานแนะนำมหาวิทยาลัย</a:t>
            </a:r>
            <a:endParaRPr lang="en-US" altLang="ko-KR" sz="1800" b="1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273179" y="6101411"/>
            <a:ext cx="4658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ห้องทำงาน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ห้องวิชาการ ตึกอำนวยการ(หน้าเสาธง)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5954" y="67956"/>
            <a:ext cx="6247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600" b="1" u="sng" dirty="0">
                <a:solidFill>
                  <a:schemeClr val="bg1"/>
                </a:solidFill>
              </a:rPr>
              <a:t>ปริญญาเกียรตินิยม</a:t>
            </a:r>
            <a:endParaRPr lang="en-US" sz="287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9" y="67956"/>
            <a:ext cx="1008112" cy="10081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1199989"/>
            <a:ext cx="8964488" cy="5591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นักศึกษาที่จะได้รับการเสนอชื่อเพื่อรับปริญญาเกียรตินิยมต้องเป็นไปตามหลักเกณฑ์ดังนี้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ลงทะเบียนรายวิชาในมหาวิทยาลัยไม่ต่ำกว่า 72 หน่วยกิตสำหรับหลักสูตร 2-3 ปีการศึกษา หรือ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ไม่ต่ำกว่า 120 หน่วยกิตสำหรับหลักสูตร 4 ปีการศึกษา หรือไม่ต่ำกว่า 150 หน่อยกิตสำหรับหลักสูตร 5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ปีการศึกษา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สำเร็จการศึกษาภายในระยะเวลาที่หลักสูตรกำหนด ทั้งนี้ไม่นับระยะเวลาที่นักศึกษาขอลาพักการศึกษา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ตามข้อบังคับมหาวิทยาลัยฯ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ต้องไม่มีผลการศึกษาที่อยู่ในเกณฑ์ขั้นไม่พอใจ หรือ ม.จ.(</a:t>
            </a:r>
            <a:r>
              <a:rPr lang="en-US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U) 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หรือต่ำกว่าระดับคะแนนขั้นพอใช้ หรือ ค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(</a:t>
            </a:r>
            <a:r>
              <a:rPr lang="en-US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C) 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ในรายวิชาใดวิชาหนึ่ง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4. นักศึกษาผู้สำเร็จการศึกษาที่มีคุณสมบัติครบถ้วนตามข้อ 1  2 และ 3 ที่มีค่าระดับคะแนนเฉลี่ยสะสม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ไม่ต่ำกว่า 3.75 จะได้รับการเสนอชื่อเพื่อรับปริญญาเกียรตินิยมอันดับ 1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5. นักศึกษาผู้สำเร็จการศึกษาที่มีคุณสมบัติครบถ้วนตามข้อ 1  2 และ 3 ที่มีค่าระดับคะแนนเฉลี่ยสะสม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ไม่ต่ำกว่า 3.50 จะได้รับการเสนอชื่อเพื่อรับปริญญาเกียรตินิยมอันดับ 2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43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74"/>
            <a:ext cx="9168105" cy="5157059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-252536" y="55892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ปฐมนิเทศนักศึกษาใหม่ ประจำปีการศึกษา 2565</a:t>
            </a:r>
          </a:p>
        </p:txBody>
      </p:sp>
    </p:spTree>
    <p:extLst>
      <p:ext uri="{BB962C8B-B14F-4D97-AF65-F5344CB8AC3E}">
        <p14:creationId xmlns:p14="http://schemas.microsoft.com/office/powerpoint/2010/main" val="8063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งานบริหารงานทั่วไป + งานรับนักศึกษาใหม่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r="3204" b="29836"/>
          <a:stretch/>
        </p:blipFill>
        <p:spPr>
          <a:xfrm>
            <a:off x="6516216" y="1108072"/>
            <a:ext cx="2592288" cy="5663264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effectLst>
            <a:glow rad="292100">
              <a:schemeClr val="bg1">
                <a:alpha val="40000"/>
              </a:schemeClr>
            </a:glow>
          </a:effectLst>
        </p:spPr>
        <p:txBody>
          <a:bodyPr anchor="t"/>
          <a:lstStyle/>
          <a:p>
            <a:r>
              <a:rPr lang="th-TH" altLang="ko-KR" sz="4000" b="1" dirty="0" smtClean="0">
                <a:latin typeface="Angsana New" pitchFamily="18" charset="-34"/>
                <a:cs typeface="Angsana New" pitchFamily="18" charset="-34"/>
              </a:rPr>
              <a:t>นายสมชนก ศรลัมพ์ </a:t>
            </a:r>
            <a:r>
              <a:rPr lang="en-US" altLang="ko-KR" sz="4000" b="1" dirty="0" smtClean="0">
                <a:solidFill>
                  <a:srgbClr val="F38901"/>
                </a:solidFill>
                <a:latin typeface="Angsana New" pitchFamily="18" charset="-34"/>
                <a:cs typeface="Angsana New" pitchFamily="18" charset="-34"/>
              </a:rPr>
              <a:t>( </a:t>
            </a:r>
            <a:r>
              <a:rPr lang="th-TH" altLang="ko-KR" sz="4000" b="1" dirty="0" smtClean="0">
                <a:solidFill>
                  <a:srgbClr val="F38901"/>
                </a:solidFill>
                <a:latin typeface="Angsana New" pitchFamily="18" charset="-34"/>
                <a:cs typeface="Angsana New" pitchFamily="18" charset="-34"/>
              </a:rPr>
              <a:t>พี่นก วิชาการ )</a:t>
            </a:r>
          </a:p>
          <a:p>
            <a:endParaRPr lang="th-TH" altLang="ko-KR" sz="110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en-US" altLang="ko-KR" sz="3200" dirty="0" smtClean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altLang="ko-KR" sz="3200" dirty="0" smtClean="0">
                <a:latin typeface="Angsana New" pitchFamily="18" charset="-34"/>
                <a:cs typeface="Angsana New" pitchFamily="18" charset="-34"/>
              </a:rPr>
              <a:t>ดูแลงานสารบรรณของงานวิชาการ</a:t>
            </a:r>
            <a:endParaRPr lang="th-TH" altLang="ko-KR" sz="3200" dirty="0">
              <a:latin typeface="Angsana New" pitchFamily="18" charset="-34"/>
              <a:cs typeface="Angsana New" pitchFamily="18" charset="-34"/>
            </a:endParaRPr>
          </a:p>
          <a:p>
            <a:r>
              <a:rPr lang="en-US" altLang="ko-KR" sz="3200" dirty="0" smtClean="0"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altLang="ko-KR" sz="3200" dirty="0" smtClean="0">
                <a:latin typeface="Angsana New" pitchFamily="18" charset="-34"/>
                <a:cs typeface="Angsana New" pitchFamily="18" charset="-34"/>
              </a:rPr>
              <a:t> ดูแลงานรับนักศึกษาใหม่</a:t>
            </a:r>
            <a:endParaRPr lang="th-TH" altLang="ko-KR" sz="3200" dirty="0">
              <a:latin typeface="Angsana New" pitchFamily="18" charset="-34"/>
              <a:cs typeface="Angsana New" pitchFamily="18" charset="-34"/>
            </a:endParaRPr>
          </a:p>
          <a:p>
            <a:r>
              <a:rPr lang="en-US" altLang="ko-KR" sz="3200" dirty="0" smtClean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altLang="ko-KR" sz="3200" dirty="0" smtClean="0">
                <a:latin typeface="Angsana New" pitchFamily="18" charset="-34"/>
                <a:cs typeface="Angsana New" pitchFamily="18" charset="-34"/>
              </a:rPr>
              <a:t>ดูแลงานระบบสารสนเทศของงานวิชาการ</a:t>
            </a:r>
          </a:p>
          <a:p>
            <a:r>
              <a:rPr lang="th-TH" altLang="ko-KR" sz="3200" dirty="0" smtClean="0">
                <a:latin typeface="Angsana New" pitchFamily="18" charset="-34"/>
                <a:cs typeface="Angsana New" pitchFamily="18" charset="-34"/>
              </a:rPr>
              <a:t>- งาน</a:t>
            </a:r>
            <a:r>
              <a:rPr lang="th-TH" altLang="ko-KR" sz="3200" dirty="0">
                <a:latin typeface="Angsana New" pitchFamily="18" charset="-34"/>
                <a:cs typeface="Angsana New" pitchFamily="18" charset="-34"/>
              </a:rPr>
              <a:t>พิธีพระราชทานปริญญาบัตร</a:t>
            </a:r>
          </a:p>
          <a:p>
            <a:r>
              <a:rPr lang="th-TH" altLang="ko-KR" sz="3200" dirty="0" smtClean="0">
                <a:latin typeface="Angsana New" pitchFamily="18" charset="-34"/>
                <a:cs typeface="Angsana New" pitchFamily="18" charset="-34"/>
              </a:rPr>
              <a:t>- งาน</a:t>
            </a:r>
            <a:r>
              <a:rPr lang="th-TH" altLang="ko-KR" sz="3200" dirty="0">
                <a:latin typeface="Angsana New" pitchFamily="18" charset="-34"/>
                <a:cs typeface="Angsana New" pitchFamily="18" charset="-34"/>
              </a:rPr>
              <a:t>การจัดสอบทางการศึกษา </a:t>
            </a:r>
            <a:r>
              <a:rPr lang="en-US" altLang="ko-KR" sz="3200" dirty="0" smtClean="0">
                <a:latin typeface="Angsana New" pitchFamily="18" charset="-34"/>
                <a:cs typeface="Angsana New" pitchFamily="18" charset="-34"/>
              </a:rPr>
              <a:t>V-NET</a:t>
            </a:r>
          </a:p>
          <a:p>
            <a:r>
              <a:rPr lang="th-TH" altLang="ko-KR" sz="3200" dirty="0" smtClean="0">
                <a:latin typeface="Angsana New" pitchFamily="18" charset="-34"/>
                <a:cs typeface="Angsana New" pitchFamily="18" charset="-34"/>
              </a:rPr>
              <a:t>- งาน</a:t>
            </a:r>
            <a:r>
              <a:rPr lang="th-TH" altLang="ko-KR" sz="3200" dirty="0">
                <a:latin typeface="Angsana New" pitchFamily="18" charset="-34"/>
                <a:cs typeface="Angsana New" pitchFamily="18" charset="-34"/>
              </a:rPr>
              <a:t>แนะนำมหาวิทยาลัย</a:t>
            </a:r>
            <a:endParaRPr lang="en-US" altLang="ko-KR" sz="2400" b="1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en-US" altLang="ko-KR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73179" y="6101411"/>
            <a:ext cx="4658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ห้องทำงาน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ห้องวิชาการ ตึกอำนวยการ(หน้าเสาธง)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73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งานทะเบียนและประมวลผล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87" y="1138436"/>
            <a:ext cx="4333517" cy="560293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68139"/>
            <a:ext cx="8229600" cy="4781128"/>
          </a:xfrm>
          <a:effectLst>
            <a:glow rad="292100">
              <a:schemeClr val="bg1">
                <a:alpha val="40000"/>
              </a:schemeClr>
            </a:glow>
          </a:effectLst>
        </p:spPr>
        <p:txBody>
          <a:bodyPr anchor="t"/>
          <a:lstStyle/>
          <a:p>
            <a:r>
              <a:rPr lang="th-TH" altLang="ko-KR" sz="4000" b="1" dirty="0" smtClean="0">
                <a:latin typeface="Angsana New" pitchFamily="18" charset="-34"/>
                <a:cs typeface="Angsana New" pitchFamily="18" charset="-34"/>
              </a:rPr>
              <a:t>นางสาวภัทรพร ชัยสิทธิ์ </a:t>
            </a:r>
            <a:r>
              <a:rPr lang="en-US" altLang="ko-KR" sz="4000" b="1" dirty="0" smtClean="0">
                <a:solidFill>
                  <a:srgbClr val="F38901"/>
                </a:solidFill>
                <a:latin typeface="Angsana New" pitchFamily="18" charset="-34"/>
                <a:cs typeface="Angsana New" pitchFamily="18" charset="-34"/>
              </a:rPr>
              <a:t>( </a:t>
            </a:r>
            <a:r>
              <a:rPr lang="th-TH" altLang="ko-KR" sz="4000" b="1" dirty="0" smtClean="0">
                <a:solidFill>
                  <a:srgbClr val="F38901"/>
                </a:solidFill>
                <a:latin typeface="Angsana New" pitchFamily="18" charset="-34"/>
                <a:cs typeface="Angsana New" pitchFamily="18" charset="-34"/>
              </a:rPr>
              <a:t>พี่ออย )</a:t>
            </a:r>
          </a:p>
          <a:p>
            <a:endParaRPr lang="th-TH" altLang="ko-KR" sz="800" dirty="0" smtClean="0">
              <a:latin typeface="Angsana New" pitchFamily="18" charset="-34"/>
              <a:cs typeface="Angsana New" pitchFamily="18" charset="-34"/>
            </a:endParaRPr>
          </a:p>
          <a:p>
            <a:pPr lvl="0"/>
            <a:r>
              <a:rPr lang="th-TH" sz="2400" dirty="0"/>
              <a:t>งานทะเบียนเรียนนักศึกษา</a:t>
            </a:r>
            <a:endParaRPr lang="en-US" sz="2400" dirty="0"/>
          </a:p>
          <a:p>
            <a:pPr lvl="0"/>
            <a:r>
              <a:rPr lang="th-TH" sz="2400" dirty="0"/>
              <a:t>งานประมวลผลการศึกษา</a:t>
            </a:r>
            <a:endParaRPr lang="en-US" sz="2400" dirty="0"/>
          </a:p>
          <a:p>
            <a:pPr lvl="0"/>
            <a:r>
              <a:rPr lang="th-TH" sz="2400" dirty="0"/>
              <a:t>งานอนุมัติผลการศึกษา</a:t>
            </a:r>
            <a:endParaRPr lang="en-US" sz="2400" dirty="0"/>
          </a:p>
          <a:p>
            <a:pPr lvl="0"/>
            <a:r>
              <a:rPr lang="th-TH" sz="2400" dirty="0"/>
              <a:t>งานตรวจสอบเอกสารสำเร็จการศึกษา</a:t>
            </a:r>
            <a:endParaRPr lang="en-US" sz="2400" dirty="0"/>
          </a:p>
          <a:p>
            <a:pPr lvl="0"/>
            <a:r>
              <a:rPr lang="th-TH" sz="2400" dirty="0"/>
              <a:t>งานออกเอกสารการศึกษา</a:t>
            </a:r>
            <a:endParaRPr lang="en-US" sz="2400" dirty="0"/>
          </a:p>
          <a:p>
            <a:pPr lvl="0"/>
            <a:r>
              <a:rPr lang="th-TH" sz="2400" dirty="0"/>
              <a:t>งานตรวจสอบและรับรองผลการศึกษา</a:t>
            </a:r>
            <a:endParaRPr lang="en-US" sz="2400" dirty="0"/>
          </a:p>
          <a:p>
            <a:pPr lvl="0"/>
            <a:r>
              <a:rPr lang="th-TH" sz="2400" dirty="0"/>
              <a:t>งานทำบัตรนักศึกษา</a:t>
            </a:r>
            <a:endParaRPr lang="en-US" sz="2400" dirty="0"/>
          </a:p>
          <a:p>
            <a:pPr lvl="0"/>
            <a:r>
              <a:rPr lang="th-TH" sz="2400" dirty="0"/>
              <a:t>งานบันทึกผลการเทียบโอนรายวิชา</a:t>
            </a:r>
            <a:endParaRPr lang="en-US" sz="2400" dirty="0"/>
          </a:p>
          <a:p>
            <a:r>
              <a:rPr lang="th-TH" sz="2400" dirty="0"/>
              <a:t>งานรับคำร้องคำนำหน้านาม / เปลี่ยนแปลงชื่อสกุล</a:t>
            </a:r>
            <a:endParaRPr lang="en-US" altLang="ko-KR" sz="3600" dirty="0">
              <a:solidFill>
                <a:schemeClr val="tx1">
                  <a:lumMod val="75000"/>
                  <a:lumOff val="2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73179" y="6101411"/>
            <a:ext cx="4414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ห้องทำงาน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ห้องทะเบียน  ติดกับอาคารอำนวยการ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19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งานทะเบียนและประมวลผล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นางสาวงามเนตร  สุวรรณโชต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9316" r="17256" b="4476"/>
          <a:stretch/>
        </p:blipFill>
        <p:spPr bwMode="auto">
          <a:xfrm>
            <a:off x="5508104" y="1268760"/>
            <a:ext cx="35283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effectLst>
            <a:glow rad="292100">
              <a:schemeClr val="bg1">
                <a:alpha val="40000"/>
              </a:schemeClr>
            </a:glow>
          </a:effectLst>
        </p:spPr>
        <p:txBody>
          <a:bodyPr anchor="t"/>
          <a:lstStyle/>
          <a:p>
            <a:r>
              <a:rPr lang="th-TH" altLang="ko-KR" sz="4000" b="1" dirty="0">
                <a:latin typeface="Angsana New" pitchFamily="18" charset="-34"/>
                <a:cs typeface="Angsana New" pitchFamily="18" charset="-34"/>
              </a:rPr>
              <a:t>นางสาวงามเนตร สุวรรณ</a:t>
            </a:r>
            <a:r>
              <a:rPr lang="th-TH" altLang="ko-KR" sz="4000" b="1" dirty="0" smtClean="0">
                <a:latin typeface="Angsana New" pitchFamily="18" charset="-34"/>
                <a:cs typeface="Angsana New" pitchFamily="18" charset="-34"/>
              </a:rPr>
              <a:t>โชติ</a:t>
            </a:r>
            <a:r>
              <a:rPr lang="en-US" altLang="ko-KR" sz="40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altLang="ko-KR" sz="4000" b="1" dirty="0" smtClean="0">
                <a:solidFill>
                  <a:srgbClr val="F38901"/>
                </a:solidFill>
                <a:latin typeface="Angsana New" pitchFamily="18" charset="-34"/>
                <a:cs typeface="Angsana New" pitchFamily="18" charset="-34"/>
              </a:rPr>
              <a:t>( </a:t>
            </a:r>
            <a:r>
              <a:rPr lang="th-TH" altLang="ko-KR" sz="4000" b="1" dirty="0" smtClean="0">
                <a:solidFill>
                  <a:srgbClr val="F38901"/>
                </a:solidFill>
                <a:latin typeface="Angsana New" pitchFamily="18" charset="-34"/>
                <a:cs typeface="Angsana New" pitchFamily="18" charset="-34"/>
              </a:rPr>
              <a:t>พี่งาม )</a:t>
            </a:r>
          </a:p>
          <a:p>
            <a:endParaRPr lang="th-TH" altLang="ko-KR" dirty="0" smtClean="0">
              <a:latin typeface="Angsana New" pitchFamily="18" charset="-34"/>
              <a:cs typeface="Angsana New" pitchFamily="18" charset="-34"/>
            </a:endParaRPr>
          </a:p>
          <a:p>
            <a:pPr lvl="0"/>
            <a:r>
              <a:rPr lang="th-TH" sz="2400" b="1" dirty="0"/>
              <a:t>งานการจัดตารางสอน</a:t>
            </a:r>
            <a:endParaRPr lang="en-US" sz="2400" b="1" dirty="0"/>
          </a:p>
          <a:p>
            <a:pPr lvl="0"/>
            <a:r>
              <a:rPr lang="th-TH" sz="2400" b="1" dirty="0"/>
              <a:t>งานปรับแก้ไขตารางเรียนตารางสอน</a:t>
            </a:r>
            <a:endParaRPr lang="en-US" sz="2400" b="1" dirty="0"/>
          </a:p>
          <a:p>
            <a:pPr lvl="0"/>
            <a:r>
              <a:rPr lang="th-TH" sz="2400" b="1" dirty="0"/>
              <a:t>งานการจัดตารางสอบ</a:t>
            </a:r>
            <a:endParaRPr lang="en-US" sz="2400" b="1" dirty="0"/>
          </a:p>
          <a:p>
            <a:pPr lvl="0"/>
            <a:r>
              <a:rPr lang="th-TH" sz="2400" b="1" dirty="0"/>
              <a:t>งานการจัดทำข้อสอบ</a:t>
            </a:r>
            <a:endParaRPr lang="en-US" sz="2400" b="1" dirty="0"/>
          </a:p>
          <a:p>
            <a:pPr lvl="0"/>
            <a:r>
              <a:rPr lang="th-TH" sz="2400" b="1" dirty="0"/>
              <a:t>งานขอแผนการเรียนเสนอแนะตลอดหลักสูตร</a:t>
            </a:r>
            <a:r>
              <a:rPr lang="th-TH" sz="2400" b="1" dirty="0" smtClean="0"/>
              <a:t>/</a:t>
            </a:r>
          </a:p>
          <a:p>
            <a:pPr lvl="0"/>
            <a:r>
              <a:rPr lang="th-TH" sz="2400" b="1" dirty="0" smtClean="0"/>
              <a:t>แผนการ</a:t>
            </a:r>
            <a:r>
              <a:rPr lang="th-TH" sz="2400" b="1" dirty="0"/>
              <a:t>เรียนประจำภาคเรียน</a:t>
            </a:r>
            <a:endParaRPr lang="en-US" sz="2400" b="1" dirty="0"/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273179" y="6101411"/>
            <a:ext cx="4414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ห้องทำงาน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ห้องทะเบียน  ติดกับอาคารอำนวยการ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72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งานทะเบียนและประมวลผล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นางสาวศิริมาศ  ก้อนจ้อ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30" y="1916832"/>
            <a:ext cx="331911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781128"/>
          </a:xfrm>
          <a:effectLst>
            <a:glow rad="292100">
              <a:schemeClr val="bg1">
                <a:alpha val="40000"/>
              </a:schemeClr>
            </a:glow>
          </a:effectLst>
        </p:spPr>
        <p:txBody>
          <a:bodyPr anchor="t"/>
          <a:lstStyle/>
          <a:p>
            <a:r>
              <a:rPr lang="th-TH" altLang="ko-KR" sz="4000" b="1" dirty="0">
                <a:latin typeface="Angsana New" pitchFamily="18" charset="-34"/>
                <a:cs typeface="Angsana New" pitchFamily="18" charset="-34"/>
              </a:rPr>
              <a:t>นางสาวศิริมาศ ก้อน</a:t>
            </a:r>
            <a:r>
              <a:rPr lang="th-TH" altLang="ko-KR" sz="4000" b="1" dirty="0" smtClean="0">
                <a:latin typeface="Angsana New" pitchFamily="18" charset="-34"/>
                <a:cs typeface="Angsana New" pitchFamily="18" charset="-34"/>
              </a:rPr>
              <a:t>จ้อย</a:t>
            </a:r>
            <a:r>
              <a:rPr lang="en-US" altLang="ko-KR" sz="40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altLang="ko-KR" sz="4000" b="1" dirty="0" smtClean="0">
                <a:solidFill>
                  <a:srgbClr val="F38901"/>
                </a:solidFill>
                <a:latin typeface="Angsana New" pitchFamily="18" charset="-34"/>
                <a:cs typeface="Angsana New" pitchFamily="18" charset="-34"/>
              </a:rPr>
              <a:t>( </a:t>
            </a:r>
            <a:r>
              <a:rPr lang="th-TH" altLang="ko-KR" sz="4000" b="1" dirty="0" smtClean="0">
                <a:solidFill>
                  <a:srgbClr val="F38901"/>
                </a:solidFill>
                <a:latin typeface="Angsana New" pitchFamily="18" charset="-34"/>
                <a:cs typeface="Angsana New" pitchFamily="18" charset="-34"/>
              </a:rPr>
              <a:t>พี่นก ทะเบียน)</a:t>
            </a:r>
          </a:p>
          <a:p>
            <a:endParaRPr lang="th-TH" altLang="ko-KR" sz="700" dirty="0" smtClean="0">
              <a:latin typeface="Angsana New" pitchFamily="18" charset="-34"/>
              <a:cs typeface="Angsana New" pitchFamily="18" charset="-34"/>
            </a:endParaRPr>
          </a:p>
          <a:p>
            <a:pPr lvl="0"/>
            <a:r>
              <a:rPr lang="th-TH" sz="2400" b="1" dirty="0"/>
              <a:t>งานทะเบียนประวัตินักศึกษาใหม่</a:t>
            </a:r>
            <a:endParaRPr lang="en-US" sz="2400" b="1" dirty="0"/>
          </a:p>
          <a:p>
            <a:pPr lvl="0"/>
            <a:r>
              <a:rPr lang="th-TH" sz="2400" b="1" dirty="0"/>
              <a:t>ตรวจสอบคุณวุฒิของนักศึกษาใหม่และจากหน่วยงานภายนอก</a:t>
            </a:r>
            <a:endParaRPr lang="en-US" sz="2400" b="1" dirty="0"/>
          </a:p>
          <a:p>
            <a:pPr lvl="0"/>
            <a:r>
              <a:rPr lang="th-TH" sz="2400" b="1" dirty="0"/>
              <a:t>งานทะเบียนเรียนนักศึกษา</a:t>
            </a:r>
            <a:endParaRPr lang="en-US" sz="2400" b="1" dirty="0"/>
          </a:p>
          <a:p>
            <a:pPr lvl="0"/>
            <a:r>
              <a:rPr lang="th-TH" sz="2400" b="1" dirty="0"/>
              <a:t>งานอนุมัติผลการศึกษา</a:t>
            </a:r>
            <a:endParaRPr lang="en-US" sz="2400" b="1" dirty="0"/>
          </a:p>
          <a:p>
            <a:pPr lvl="0"/>
            <a:r>
              <a:rPr lang="th-TH" sz="2400" b="1" dirty="0"/>
              <a:t>งานตรวจสอบเอกสารสำเร็จการศึกษา</a:t>
            </a:r>
            <a:endParaRPr lang="en-US" sz="2400" b="1" dirty="0"/>
          </a:p>
          <a:p>
            <a:pPr lvl="0"/>
            <a:r>
              <a:rPr lang="th-TH" sz="2400" b="1" dirty="0"/>
              <a:t>งานออกเอกสารการศึกษา</a:t>
            </a:r>
            <a:endParaRPr lang="en-US" sz="2400" b="1" dirty="0"/>
          </a:p>
          <a:p>
            <a:pPr lvl="0"/>
            <a:r>
              <a:rPr lang="th-TH" sz="2400" b="1" dirty="0"/>
              <a:t>งานตรวจสอบและรับรองผลการศึกษา</a:t>
            </a:r>
            <a:endParaRPr lang="en-US" sz="2400" b="1" dirty="0"/>
          </a:p>
          <a:p>
            <a:pPr lvl="0"/>
            <a:r>
              <a:rPr lang="th-TH" sz="2400" b="1" dirty="0"/>
              <a:t>งานบันทึกผลการเทียบโอนรายวิชา</a:t>
            </a:r>
            <a:endParaRPr lang="en-US" sz="2400" b="1" dirty="0"/>
          </a:p>
          <a:p>
            <a:r>
              <a:rPr lang="th-TH" sz="2400" b="1" dirty="0"/>
              <a:t>งานรับคำร้องคำนำหน้านาม / เปลี่ยนแปลงชื่อสกุล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273179" y="6101411"/>
            <a:ext cx="4414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ห้องทำงาน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ห้องทะเบียน  ติดกับอาคารอำนวยการ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18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chemeClr val="bg1"/>
                </a:solidFill>
              </a:rPr>
              <a:t>ช่องทางการติดต่อ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295416"/>
            <a:ext cx="8229600" cy="460648"/>
          </a:xfrm>
        </p:spPr>
        <p:txBody>
          <a:bodyPr/>
          <a:lstStyle/>
          <a:p>
            <a:r>
              <a:rPr lang="th-TH" sz="3200" b="1" dirty="0" smtClean="0"/>
              <a:t>งานวิชาการ  กองการศึกษา มทร.ล้านนา พิษณุโลก</a:t>
            </a:r>
            <a:endParaRPr lang="th-TH" sz="3200" b="1" dirty="0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0"/>
          </p:nvPr>
        </p:nvSpPr>
        <p:spPr>
          <a:xfrm>
            <a:off x="478176" y="1881463"/>
            <a:ext cx="8229600" cy="3600400"/>
          </a:xfrm>
        </p:spPr>
        <p:txBody>
          <a:bodyPr/>
          <a:lstStyle/>
          <a:p>
            <a:r>
              <a:rPr lang="th-TH" sz="3200" b="1" u="sng" dirty="0" err="1" smtClean="0">
                <a:solidFill>
                  <a:schemeClr val="tx1"/>
                </a:solidFill>
              </a:rPr>
              <a:t>เฟส</a:t>
            </a:r>
            <a:r>
              <a:rPr lang="th-TH" sz="3200" b="1" u="sng" dirty="0" smtClean="0">
                <a:solidFill>
                  <a:schemeClr val="tx1"/>
                </a:solidFill>
              </a:rPr>
              <a:t>บุ๊คเพจ</a:t>
            </a:r>
            <a:r>
              <a:rPr lang="en-US" sz="3200" b="1" u="sng" dirty="0" smtClean="0">
                <a:solidFill>
                  <a:schemeClr val="tx1"/>
                </a:solidFill>
              </a:rPr>
              <a:t> </a:t>
            </a:r>
            <a:endParaRPr lang="th-TH" sz="3200" b="1" u="sng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chemeClr val="tx1"/>
                </a:solidFill>
              </a:rPr>
              <a:t>งานวิชาการ กองการศึกษา มทร.ล้านนา พิษณุโลก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chemeClr val="tx1"/>
                </a:solidFill>
              </a:rPr>
              <a:t>งานทะเบียนและประมวลผล มทร.ล้านา พิษณุโลก</a:t>
            </a:r>
          </a:p>
          <a:p>
            <a:r>
              <a:rPr lang="th-TH" sz="3200" b="1" u="sng" dirty="0" smtClean="0">
                <a:solidFill>
                  <a:schemeClr val="tx1"/>
                </a:solidFill>
              </a:rPr>
              <a:t>เบอร์โทรศัพท์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chemeClr val="tx1"/>
                </a:solidFill>
              </a:rPr>
              <a:t>0 5529 8438-39 ต่อ 1102  (งานวิชาการ)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chemeClr val="tx1"/>
                </a:solidFill>
              </a:rPr>
              <a:t>0 5529 8438-39 ต่อ 1112  (งานทะเบียนฯ)</a:t>
            </a:r>
            <a:endParaRPr lang="th-TH" sz="3200" dirty="0">
              <a:solidFill>
                <a:schemeClr val="tx1"/>
              </a:solidFill>
            </a:endParaRPr>
          </a:p>
          <a:p>
            <a:endParaRPr lang="th-TH" sz="3200" dirty="0">
              <a:solidFill>
                <a:schemeClr val="tx1"/>
              </a:solidFill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5550617"/>
            <a:ext cx="5760640" cy="1128886"/>
          </a:xfrm>
          <a:prstGeom prst="rect">
            <a:avLst/>
          </a:prstGeom>
        </p:spPr>
      </p:pic>
      <p:pic>
        <p:nvPicPr>
          <p:cNvPr id="6" name="Picture 2" descr="Chat ลับอาจยังไม่พอ LINE จัดให้เพิ่มฟีเจอร์ Group ลับ ไว้แอบเมาส์กันยกแกงค์  ข่าวไอท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6" t="3696" r="23154" b="3885"/>
          <a:stretch/>
        </p:blipFill>
        <p:spPr bwMode="auto">
          <a:xfrm>
            <a:off x="755576" y="5607262"/>
            <a:ext cx="1080120" cy="103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4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2839" r="-769" b="15218"/>
          <a:stretch/>
        </p:blipFill>
        <p:spPr>
          <a:xfrm>
            <a:off x="-180528" y="-106763"/>
            <a:ext cx="9433048" cy="5199318"/>
          </a:xfrm>
          <a:prstGeom prst="rect">
            <a:avLst/>
          </a:prstGeom>
        </p:spPr>
      </p:pic>
      <p:sp>
        <p:nvSpPr>
          <p:cNvPr id="7" name="TextBox 6">
            <a:hlinkClick r:id="rId3"/>
          </p:cNvPr>
          <p:cNvSpPr txBox="1"/>
          <p:nvPr/>
        </p:nvSpPr>
        <p:spPr>
          <a:xfrm>
            <a:off x="0" y="6381328"/>
            <a:ext cx="914400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มหาวิทยาลัยเทคโนโลยีราชมงคลล้านนา พิษณุโลก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30120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สิ่งที่นักศึกษาใหม่ต้องรับทราบ และถือปฏิบัติ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3" y="-8388"/>
            <a:ext cx="1248906" cy="96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1503</Words>
  <Application>Microsoft Office PowerPoint</Application>
  <PresentationFormat>นำเสนอทางหน้าจอ (4:3)</PresentationFormat>
  <Paragraphs>226</Paragraphs>
  <Slides>31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31</vt:i4>
      </vt:variant>
    </vt:vector>
  </HeadingPairs>
  <TitlesOfParts>
    <vt:vector size="40" baseType="lpstr">
      <vt:lpstr>TH SarabunPSK</vt:lpstr>
      <vt:lpstr>Wingdings</vt:lpstr>
      <vt:lpstr>Calibri</vt:lpstr>
      <vt:lpstr>Angsana New</vt:lpstr>
      <vt:lpstr>Cordia New</vt:lpstr>
      <vt:lpstr>맑은 고딕</vt:lpstr>
      <vt:lpstr>Arial</vt:lpstr>
      <vt:lpstr>Office Theme</vt:lpstr>
      <vt:lpstr>Custom Design</vt:lpstr>
      <vt:lpstr>งานนำเสนอ PowerPoint</vt:lpstr>
      <vt:lpstr>งานนำเสนอ PowerPoint</vt:lpstr>
      <vt:lpstr>   หัวหน้างานวิชาการ</vt:lpstr>
      <vt:lpstr>งานบริหารงานทั่วไป + งานรับนักศึกษาใหม่</vt:lpstr>
      <vt:lpstr> งานทะเบียนและประมวลผล</vt:lpstr>
      <vt:lpstr> งานทะเบียนและประมวลผล</vt:lpstr>
      <vt:lpstr> งานทะเบียนและประมวลผล</vt:lpstr>
      <vt:lpstr>ช่องทางการติดต่อ</vt:lpstr>
      <vt:lpstr>งานนำเสนอ PowerPoint</vt:lpstr>
      <vt:lpstr>www.plc.rmutl.ac.th  (นักศึกษา)</vt:lpstr>
      <vt:lpstr>www.plc.rmutl.ac.th  (นักศึกษา)</vt:lpstr>
      <vt:lpstr>1. อาจารย์ที่ปรึกษา</vt:lpstr>
      <vt:lpstr>2.ปฏิทินการศึกษา</vt:lpstr>
      <vt:lpstr>งานนำเสนอ PowerPoint</vt:lpstr>
      <vt:lpstr> </vt:lpstr>
      <vt:lpstr> </vt:lpstr>
      <vt:lpstr>งานนำเสนอ PowerPoint</vt:lpstr>
      <vt:lpstr>  ขั้นตอนการลงทะเบียนเรียนในระบบทะเบียนกลาง</vt:lpstr>
      <vt:lpstr>เมนูในระบบทะเบียนที่ต้องรู้</vt:lpstr>
      <vt:lpstr>การวัดและประเมินผลการศึกษา</vt:lpstr>
      <vt:lpstr>การวัดและประเมินผลการศึกษา</vt:lpstr>
      <vt:lpstr>การวัดและประเมินผลการศึกษา</vt:lpstr>
      <vt:lpstr>การวัดและประเมินผลการศึกษา</vt:lpstr>
      <vt:lpstr>การจัดสอบวัดผลการศึกษา ประจำภาคการศึกษา สอบกลางภาค / สอบปลายภาค</vt:lpstr>
      <vt:lpstr>การประเมินผลการจัดการสอน (นักศึกษาประเมินผู้สอน)</vt:lpstr>
      <vt:lpstr> </vt:lpstr>
      <vt:lpstr> </vt:lpstr>
      <vt:lpstr>ตัวอย่างประกาศรายชื่อผู้ที่ได้รับทุน</vt:lpstr>
      <vt:lpstr> </vt:lpstr>
      <vt:lpstr> </vt:lpstr>
      <vt:lpstr>งานนำเสนอ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nuttapon</cp:lastModifiedBy>
  <cp:revision>280</cp:revision>
  <cp:lastPrinted>2021-06-10T02:51:53Z</cp:lastPrinted>
  <dcterms:created xsi:type="dcterms:W3CDTF">2014-04-01T16:35:38Z</dcterms:created>
  <dcterms:modified xsi:type="dcterms:W3CDTF">2022-06-10T01:05:31Z</dcterms:modified>
</cp:coreProperties>
</file>