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Noto Sans Thai Light" panose="020B0604020202020204"/>
      <p:regular r:id="rId3"/>
    </p:embeddedFont>
    <p:embeddedFont>
      <p:font typeface="Cordia New" panose="020B0304020202020204" pitchFamily="34" charset="-34"/>
      <p:regular r:id="rId4"/>
      <p:bold r:id="rId5"/>
      <p:italic r:id="rId6"/>
      <p:boldItalic r:id="rId7"/>
    </p:embeddedFont>
    <p:embeddedFont>
      <p:font typeface="Bahnschrift Light Condensed" panose="020B0502040204020203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oto Sans Thai Light Bold" panose="020B0604020202020204"/>
      <p:regular r:id="rId13"/>
    </p:embeddedFont>
    <p:embeddedFont>
      <p:font typeface="Prompt Bold Bold" panose="020B0502040204020203" charset="-3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262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560550" y="553476"/>
            <a:ext cx="6995950" cy="987912"/>
            <a:chOff x="25400" y="10325"/>
            <a:chExt cx="9327933" cy="1317216"/>
          </a:xfrm>
        </p:grpSpPr>
        <p:sp>
          <p:nvSpPr>
            <p:cNvPr id="8" name="TextBox 8"/>
            <p:cNvSpPr txBox="1"/>
            <p:nvPr/>
          </p:nvSpPr>
          <p:spPr>
            <a:xfrm>
              <a:off x="717333" y="10325"/>
              <a:ext cx="8636000" cy="95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59"/>
                </a:lnSpc>
              </a:pPr>
              <a:r>
                <a:rPr lang="th-TH" sz="3971" spc="595" dirty="0" smtClean="0">
                  <a:solidFill>
                    <a:srgbClr val="EE5E56"/>
                  </a:solidFill>
                  <a:cs typeface="Prompt Bold Bold"/>
                </a:rPr>
                <a:t>คณะวิศวกรรมศาสตร์</a:t>
              </a:r>
              <a:endParaRPr lang="en-US" sz="3971" spc="595" dirty="0">
                <a:solidFill>
                  <a:srgbClr val="EE5E56"/>
                </a:solidFill>
                <a:cs typeface="Prompt Bold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5400" y="797481"/>
              <a:ext cx="8636000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7"/>
                </a:lnSpc>
              </a:pPr>
              <a:r>
                <a:rPr lang="th-TH" sz="2241" spc="336" dirty="0" smtClean="0">
                  <a:solidFill>
                    <a:srgbClr val="373737"/>
                  </a:solidFill>
                  <a:cs typeface="Noto Sans Thai Light Bold"/>
                </a:rPr>
                <a:t>ข่าวสารประชาสัมพันธ์</a:t>
              </a:r>
              <a:endParaRPr lang="en-US" sz="2241" spc="336" dirty="0">
                <a:solidFill>
                  <a:srgbClr val="373737"/>
                </a:solidFill>
                <a:cs typeface="Noto Sans Thai Light Bold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49251" y="5915174"/>
            <a:ext cx="668829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1178" spc="35" dirty="0" smtClean="0">
                <a:solidFill>
                  <a:srgbClr val="373737"/>
                </a:solidFill>
                <a:cs typeface="Noto Sans Thai Light"/>
              </a:rPr>
              <a:t>    </a:t>
            </a:r>
            <a:r>
              <a:rPr lang="th-TH" spc="35" dirty="0" smtClean="0">
                <a:solidFill>
                  <a:srgbClr val="373737"/>
                </a:solidFill>
                <a:latin typeface="Bahnschrift Light Condensed" panose="020B0502040204020203" pitchFamily="34" charset="0"/>
              </a:rPr>
              <a:t>14 </a:t>
            </a:r>
            <a:r>
              <a:rPr lang="th-TH" spc="35" dirty="0">
                <a:solidFill>
                  <a:srgbClr val="373737"/>
                </a:solidFill>
                <a:latin typeface="Bahnschrift Light Condensed" panose="020B0502040204020203" pitchFamily="34" charset="0"/>
              </a:rPr>
              <a:t>ตุลาคม 2564 ที่อาคารคณะวิศวกรรมศาสตร์ บรรยากาศการฉีดวัคซีนป้องกันโรค </a:t>
            </a:r>
            <a:r>
              <a:rPr lang="en-US" spc="35" dirty="0">
                <a:solidFill>
                  <a:srgbClr val="373737"/>
                </a:solidFill>
                <a:latin typeface="Bahnschrift Light Condensed" panose="020B0502040204020203" pitchFamily="34" charset="0"/>
              </a:rPr>
              <a:t>COVID-19 </a:t>
            </a:r>
            <a:r>
              <a:rPr lang="th-TH" spc="35" dirty="0">
                <a:solidFill>
                  <a:srgbClr val="373737"/>
                </a:solidFill>
                <a:latin typeface="Bahnschrift Light Condensed" panose="020B0502040204020203" pitchFamily="34" charset="0"/>
              </a:rPr>
              <a:t>โดยโรงพยาบาลสมเด็จพระเจ้าตากสินมหาราช ผู้เข้ารับบริการวัคซีนเป็นบุคลากรและนักศึกษามหาวิทยาลัยเทคโนโลยีราชมงคลล้านนา ตาก ประชาชนทั่วไปในพื้นที่ตำบลไม้งาม อำเภอเมืองตาก สำหรับบุคลากรและนักศึกษารับวัคซีนในวันนี้มีทั้งผู้ที่รับวัคซีนเข็มแรก </a:t>
            </a:r>
            <a:r>
              <a:rPr lang="en-US" spc="35" dirty="0" err="1">
                <a:solidFill>
                  <a:srgbClr val="373737"/>
                </a:solidFill>
                <a:latin typeface="Bahnschrift Light Condensed" panose="020B0502040204020203" pitchFamily="34" charset="0"/>
              </a:rPr>
              <a:t>Sinovac</a:t>
            </a:r>
            <a:r>
              <a:rPr lang="en-US" spc="35" dirty="0">
                <a:solidFill>
                  <a:srgbClr val="373737"/>
                </a:solidFill>
                <a:latin typeface="Bahnschrift Light Condensed" panose="020B0502040204020203" pitchFamily="34" charset="0"/>
              </a:rPr>
              <a:t> </a:t>
            </a:r>
            <a:r>
              <a:rPr lang="th-TH" spc="35" dirty="0">
                <a:solidFill>
                  <a:srgbClr val="373737"/>
                </a:solidFill>
                <a:latin typeface="Bahnschrift Light Condensed" panose="020B0502040204020203" pitchFamily="34" charset="0"/>
              </a:rPr>
              <a:t>เข็มสอง </a:t>
            </a:r>
            <a:r>
              <a:rPr lang="en-US" spc="35" dirty="0">
                <a:solidFill>
                  <a:srgbClr val="373737"/>
                </a:solidFill>
                <a:latin typeface="Bahnschrift Light Condensed" panose="020B0502040204020203" pitchFamily="34" charset="0"/>
              </a:rPr>
              <a:t>AstraZeneca </a:t>
            </a:r>
            <a:r>
              <a:rPr lang="th-TH" spc="35" dirty="0">
                <a:solidFill>
                  <a:srgbClr val="373737"/>
                </a:solidFill>
                <a:latin typeface="Bahnschrift Light Condensed" panose="020B0502040204020203" pitchFamily="34" charset="0"/>
              </a:rPr>
              <a:t>นอกจากนี้ยังมีบุคลากรบางส่วนที่รับวัคซีนเข็มสาม </a:t>
            </a:r>
            <a:r>
              <a:rPr lang="en-US" spc="35" dirty="0">
                <a:solidFill>
                  <a:srgbClr val="373737"/>
                </a:solidFill>
                <a:latin typeface="Bahnschrift Light Condensed" panose="020B0502040204020203" pitchFamily="34" charset="0"/>
              </a:rPr>
              <a:t>AstraZeneca </a:t>
            </a:r>
            <a:r>
              <a:rPr lang="th-TH" spc="35" dirty="0">
                <a:solidFill>
                  <a:srgbClr val="373737"/>
                </a:solidFill>
                <a:latin typeface="Bahnschrift Light Condensed" panose="020B0502040204020203" pitchFamily="34" charset="0"/>
              </a:rPr>
              <a:t>อีกด้วย เพื่อสร้างเกราะให้แก่บุคลากรและนักศึกษาป้องกันโรค </a:t>
            </a:r>
            <a:r>
              <a:rPr lang="en-US" spc="35" dirty="0">
                <a:solidFill>
                  <a:srgbClr val="373737"/>
                </a:solidFill>
                <a:latin typeface="Bahnschrift Light Condensed" panose="020B0502040204020203" pitchFamily="34" charset="0"/>
              </a:rPr>
              <a:t>COVID-19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2550" y="8984980"/>
            <a:ext cx="7556501" cy="170842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44450" y="9100811"/>
            <a:ext cx="7497074" cy="832172"/>
            <a:chOff x="0" y="-57151"/>
            <a:chExt cx="2354481" cy="110956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57151"/>
              <a:ext cx="2354481" cy="632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06"/>
                </a:lnSpc>
              </a:pPr>
              <a:r>
                <a:rPr lang="th-TH" sz="2400" spc="397" dirty="0" smtClean="0">
                  <a:solidFill>
                    <a:srgbClr val="FFFFFF"/>
                  </a:solidFill>
                  <a:latin typeface="Prompt Bold Bold"/>
                </a:rPr>
                <a:t>คณะวิศวกรรมศาสตร์ มหาวิทยาลัยเทคโนโลยีราชมงคลล้านนา</a:t>
              </a:r>
              <a:endParaRPr lang="en-US" sz="2400" spc="397" dirty="0">
                <a:solidFill>
                  <a:srgbClr val="FFFFFF"/>
                </a:solidFill>
                <a:latin typeface="Prompt Bold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154" y="710438"/>
              <a:ext cx="2336800" cy="341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4"/>
                </a:lnSpc>
              </a:pPr>
              <a:r>
                <a:rPr lang="th-TH" sz="1403" spc="42" dirty="0" smtClean="0">
                  <a:solidFill>
                    <a:srgbClr val="FFFFFF"/>
                  </a:solidFill>
                  <a:cs typeface="Noto Sans Thai Light"/>
                </a:rPr>
                <a:t>128  ถนนห้วยแก้ว ตำบลช้างเผือก อำเภอเมือง จังหวัดเชียงใหม่ 50300</a:t>
              </a:r>
              <a:endParaRPr lang="en-US" sz="1403" spc="42" dirty="0">
                <a:solidFill>
                  <a:srgbClr val="FFFFFF"/>
                </a:solidFill>
                <a:cs typeface="Noto Sans Thai Light"/>
              </a:endParaRPr>
            </a:p>
          </p:txBody>
        </p:sp>
      </p:grp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217144"/>
            <a:ext cx="1207035" cy="1104323"/>
          </a:xfrm>
          <a:prstGeom prst="rect">
            <a:avLst/>
          </a:prstGeom>
        </p:spPr>
      </p:pic>
      <p:sp>
        <p:nvSpPr>
          <p:cNvPr id="30" name="TextBox 11"/>
          <p:cNvSpPr txBox="1"/>
          <p:nvPr/>
        </p:nvSpPr>
        <p:spPr>
          <a:xfrm>
            <a:off x="533401" y="1642543"/>
            <a:ext cx="690245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th-TH" b="1" spc="264" dirty="0" err="1">
                <a:solidFill>
                  <a:srgbClr val="EE5E56"/>
                </a:solidFill>
              </a:rPr>
              <a:t>มทร</a:t>
            </a:r>
            <a:r>
              <a:rPr lang="th-TH" b="1" spc="264" dirty="0">
                <a:solidFill>
                  <a:srgbClr val="EE5E56"/>
                </a:solidFill>
              </a:rPr>
              <a:t>.ล้านนา ตาก ร่วมสร้างภูมิคุ้มกันหมู่ ฉีดวัคซีนให้บุคลากรและนักศึกษา</a:t>
            </a:r>
            <a:endParaRPr lang="en-US" b="1" spc="264" dirty="0">
              <a:solidFill>
                <a:srgbClr val="EE5E56"/>
              </a:solidFill>
            </a:endParaRPr>
          </a:p>
        </p:txBody>
      </p:sp>
      <p:pic>
        <p:nvPicPr>
          <p:cNvPr id="31" name="รูปภาพ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774" y="1998263"/>
            <a:ext cx="3909476" cy="1757196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367" y="3909157"/>
            <a:ext cx="2016093" cy="1264346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6526" y="3908809"/>
            <a:ext cx="1657064" cy="1329693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8884" y="2027637"/>
            <a:ext cx="2173458" cy="1719379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65701" y="3908809"/>
            <a:ext cx="1565598" cy="1381537"/>
          </a:xfrm>
          <a:prstGeom prst="rect">
            <a:avLst/>
          </a:prstGeom>
        </p:spPr>
      </p:pic>
      <p:sp>
        <p:nvSpPr>
          <p:cNvPr id="36" name="TextBox 19"/>
          <p:cNvSpPr txBox="1"/>
          <p:nvPr/>
        </p:nvSpPr>
        <p:spPr>
          <a:xfrm>
            <a:off x="104670" y="9938595"/>
            <a:ext cx="744077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4"/>
              </a:lnSpc>
            </a:pPr>
            <a:r>
              <a:rPr lang="th-TH" sz="1403" spc="42" dirty="0" smtClean="0">
                <a:solidFill>
                  <a:srgbClr val="FFFFFF"/>
                </a:solidFill>
                <a:cs typeface="Noto Sans Thai Light"/>
              </a:rPr>
              <a:t>โทร 053-921444  ต่อ  1236</a:t>
            </a:r>
            <a:endParaRPr lang="en-US" sz="1403" spc="42" dirty="0">
              <a:solidFill>
                <a:srgbClr val="FFFFFF"/>
              </a:solidFill>
              <a:cs typeface="Noto Sans Thai Light"/>
            </a:endParaRPr>
          </a:p>
        </p:txBody>
      </p:sp>
      <p:sp>
        <p:nvSpPr>
          <p:cNvPr id="37" name="TextBox 19"/>
          <p:cNvSpPr txBox="1"/>
          <p:nvPr/>
        </p:nvSpPr>
        <p:spPr>
          <a:xfrm>
            <a:off x="120538" y="10195075"/>
            <a:ext cx="7440775" cy="23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4"/>
              </a:lnSpc>
            </a:pPr>
            <a:r>
              <a:rPr lang="en-US" sz="1403" spc="42" dirty="0">
                <a:solidFill>
                  <a:srgbClr val="FFFFFF"/>
                </a:solidFill>
                <a:cs typeface="Noto Sans Thai Light"/>
              </a:rPr>
              <a:t>E-mail </a:t>
            </a:r>
            <a:r>
              <a:rPr lang="en-US" sz="1403" spc="42" dirty="0" smtClean="0">
                <a:solidFill>
                  <a:srgbClr val="FFFFFF"/>
                </a:solidFill>
                <a:cs typeface="Noto Sans Thai Light"/>
              </a:rPr>
              <a:t>engineering@rmutl.ac.th</a:t>
            </a:r>
            <a:endParaRPr lang="en-US" sz="1403" spc="42" dirty="0">
              <a:solidFill>
                <a:srgbClr val="FFFFFF"/>
              </a:solidFill>
              <a:cs typeface="Noto Sans Tha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132</Words>
  <Application>Microsoft Office PowerPoint</Application>
  <PresentationFormat>กำหนดเอง</PresentationFormat>
  <Paragraphs>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Noto Sans Thai Light</vt:lpstr>
      <vt:lpstr>Arial</vt:lpstr>
      <vt:lpstr>Cordia New</vt:lpstr>
      <vt:lpstr>Bahnschrift Light Condensed</vt:lpstr>
      <vt:lpstr>Calibri</vt:lpstr>
      <vt:lpstr>Noto Sans Thai Light Bold</vt:lpstr>
      <vt:lpstr>Prompt Bold Bold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ENG</dc:creator>
  <cp:lastModifiedBy>ENG</cp:lastModifiedBy>
  <cp:revision>11</cp:revision>
  <dcterms:created xsi:type="dcterms:W3CDTF">2006-08-16T00:00:00Z</dcterms:created>
  <dcterms:modified xsi:type="dcterms:W3CDTF">2022-04-07T07:47:25Z</dcterms:modified>
  <dc:identifier>DAE85ogS5Wk</dc:identifier>
</cp:coreProperties>
</file>