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8"/>
  </p:notesMasterIdLst>
  <p:sldIdLst>
    <p:sldId id="581" r:id="rId2"/>
    <p:sldId id="469" r:id="rId3"/>
    <p:sldId id="257" r:id="rId4"/>
    <p:sldId id="467" r:id="rId5"/>
    <p:sldId id="512" r:id="rId6"/>
    <p:sldId id="511" r:id="rId7"/>
    <p:sldId id="514" r:id="rId8"/>
    <p:sldId id="453" r:id="rId9"/>
    <p:sldId id="454" r:id="rId10"/>
    <p:sldId id="455" r:id="rId11"/>
    <p:sldId id="456" r:id="rId12"/>
    <p:sldId id="569" r:id="rId13"/>
    <p:sldId id="457" r:id="rId14"/>
    <p:sldId id="403" r:id="rId15"/>
    <p:sldId id="576" r:id="rId16"/>
    <p:sldId id="579" r:id="rId17"/>
    <p:sldId id="362" r:id="rId18"/>
    <p:sldId id="360" r:id="rId19"/>
    <p:sldId id="361" r:id="rId20"/>
    <p:sldId id="570" r:id="rId21"/>
    <p:sldId id="577" r:id="rId22"/>
    <p:sldId id="578" r:id="rId23"/>
    <p:sldId id="549" r:id="rId24"/>
    <p:sldId id="550" r:id="rId25"/>
    <p:sldId id="551" r:id="rId26"/>
    <p:sldId id="552" r:id="rId27"/>
    <p:sldId id="553" r:id="rId28"/>
    <p:sldId id="554" r:id="rId29"/>
    <p:sldId id="571" r:id="rId30"/>
    <p:sldId id="572" r:id="rId31"/>
    <p:sldId id="580" r:id="rId32"/>
    <p:sldId id="555" r:id="rId33"/>
    <p:sldId id="556" r:id="rId34"/>
    <p:sldId id="557" r:id="rId35"/>
    <p:sldId id="558" r:id="rId36"/>
    <p:sldId id="559" r:id="rId37"/>
    <p:sldId id="573" r:id="rId38"/>
    <p:sldId id="574" r:id="rId39"/>
    <p:sldId id="575" r:id="rId40"/>
    <p:sldId id="560" r:id="rId41"/>
    <p:sldId id="561" r:id="rId42"/>
    <p:sldId id="562" r:id="rId43"/>
    <p:sldId id="563" r:id="rId44"/>
    <p:sldId id="564" r:id="rId45"/>
    <p:sldId id="565" r:id="rId46"/>
    <p:sldId id="566" r:id="rId47"/>
    <p:sldId id="567" r:id="rId48"/>
    <p:sldId id="568" r:id="rId49"/>
    <p:sldId id="442" r:id="rId50"/>
    <p:sldId id="470" r:id="rId51"/>
    <p:sldId id="368" r:id="rId52"/>
    <p:sldId id="471" r:id="rId53"/>
    <p:sldId id="369" r:id="rId54"/>
    <p:sldId id="483" r:id="rId55"/>
    <p:sldId id="484" r:id="rId56"/>
    <p:sldId id="485" r:id="rId57"/>
    <p:sldId id="472" r:id="rId58"/>
    <p:sldId id="404" r:id="rId59"/>
    <p:sldId id="473" r:id="rId60"/>
    <p:sldId id="474" r:id="rId61"/>
    <p:sldId id="475" r:id="rId62"/>
    <p:sldId id="476" r:id="rId63"/>
    <p:sldId id="477" r:id="rId64"/>
    <p:sldId id="508" r:id="rId65"/>
    <p:sldId id="509" r:id="rId66"/>
    <p:sldId id="510" r:id="rId67"/>
    <p:sldId id="480" r:id="rId68"/>
    <p:sldId id="481" r:id="rId69"/>
    <p:sldId id="482" r:id="rId70"/>
    <p:sldId id="414" r:id="rId71"/>
    <p:sldId id="415" r:id="rId72"/>
    <p:sldId id="490" r:id="rId73"/>
    <p:sldId id="491" r:id="rId74"/>
    <p:sldId id="515" r:id="rId75"/>
    <p:sldId id="516" r:id="rId76"/>
    <p:sldId id="492" r:id="rId77"/>
    <p:sldId id="493" r:id="rId78"/>
    <p:sldId id="494" r:id="rId79"/>
    <p:sldId id="495" r:id="rId80"/>
    <p:sldId id="496" r:id="rId81"/>
    <p:sldId id="497" r:id="rId82"/>
    <p:sldId id="498" r:id="rId83"/>
    <p:sldId id="499" r:id="rId84"/>
    <p:sldId id="500" r:id="rId85"/>
    <p:sldId id="501" r:id="rId86"/>
    <p:sldId id="436" r:id="rId87"/>
    <p:sldId id="437" r:id="rId88"/>
    <p:sldId id="438" r:id="rId89"/>
    <p:sldId id="460" r:id="rId90"/>
    <p:sldId id="461" r:id="rId91"/>
    <p:sldId id="462" r:id="rId92"/>
    <p:sldId id="463" r:id="rId93"/>
    <p:sldId id="464" r:id="rId94"/>
    <p:sldId id="465" r:id="rId95"/>
    <p:sldId id="394" r:id="rId96"/>
    <p:sldId id="384" r:id="rId97"/>
    <p:sldId id="395" r:id="rId98"/>
    <p:sldId id="396" r:id="rId99"/>
    <p:sldId id="393" r:id="rId100"/>
    <p:sldId id="449" r:id="rId101"/>
    <p:sldId id="405" r:id="rId102"/>
    <p:sldId id="372" r:id="rId103"/>
    <p:sldId id="375" r:id="rId104"/>
    <p:sldId id="376" r:id="rId105"/>
    <p:sldId id="399" r:id="rId106"/>
    <p:sldId id="385" r:id="rId107"/>
    <p:sldId id="400" r:id="rId108"/>
    <p:sldId id="406" r:id="rId109"/>
    <p:sldId id="409" r:id="rId110"/>
    <p:sldId id="410" r:id="rId111"/>
    <p:sldId id="502" r:id="rId112"/>
    <p:sldId id="503" r:id="rId113"/>
    <p:sldId id="504" r:id="rId114"/>
    <p:sldId id="505" r:id="rId115"/>
    <p:sldId id="506" r:id="rId116"/>
    <p:sldId id="507" r:id="rId11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5FF"/>
    <a:srgbClr val="0000FF"/>
    <a:srgbClr val="CC00FF"/>
    <a:srgbClr val="FF00FF"/>
    <a:srgbClr val="2D875A"/>
    <a:srgbClr val="9933FF"/>
    <a:srgbClr val="339966"/>
    <a:srgbClr val="FFFF00"/>
    <a:srgbClr val="CC66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8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2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001F4-4815-4B59-A0B8-336019CB03BF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7DC2C-23D8-4B51-B4F8-004C10511E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663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E06D-E2D1-4FE9-87D9-6FC72DC62B6C}" type="slidenum">
              <a:rPr lang="th-TH" smtClean="0"/>
              <a:t>91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178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E06D-E2D1-4FE9-87D9-6FC72DC62B6C}" type="slidenum">
              <a:rPr lang="th-TH" smtClean="0"/>
              <a:t>93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1783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EE06D-E2D1-4FE9-87D9-6FC72DC62B6C}" type="slidenum">
              <a:rPr lang="th-TH" smtClean="0"/>
              <a:t>94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178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52534"/>
            <a:ext cx="899592" cy="1144218"/>
          </a:xfrm>
          <a:prstGeom prst="rect">
            <a:avLst/>
          </a:prstGeom>
        </p:spPr>
      </p:pic>
      <p:grpSp>
        <p:nvGrpSpPr>
          <p:cNvPr id="8" name="Group 12"/>
          <p:cNvGrpSpPr/>
          <p:nvPr userDrawn="1"/>
        </p:nvGrpSpPr>
        <p:grpSpPr>
          <a:xfrm>
            <a:off x="72008" y="6146495"/>
            <a:ext cx="9039272" cy="666881"/>
            <a:chOff x="2809" y="7262562"/>
            <a:chExt cx="9144000" cy="666881"/>
          </a:xfrm>
        </p:grpSpPr>
        <p:pic>
          <p:nvPicPr>
            <p:cNvPr id="9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809" y="7262564"/>
              <a:ext cx="9144000" cy="666879"/>
            </a:xfrm>
            <a:prstGeom prst="rect">
              <a:avLst/>
            </a:prstGeom>
          </p:spPr>
        </p:pic>
        <p:grpSp>
          <p:nvGrpSpPr>
            <p:cNvPr id="10" name="Group 11"/>
            <p:cNvGrpSpPr/>
            <p:nvPr userDrawn="1"/>
          </p:nvGrpSpPr>
          <p:grpSpPr>
            <a:xfrm>
              <a:off x="8452053" y="7262562"/>
              <a:ext cx="687203" cy="666880"/>
              <a:chOff x="8452053" y="7262562"/>
              <a:chExt cx="687203" cy="666880"/>
            </a:xfrm>
          </p:grpSpPr>
          <p:sp>
            <p:nvSpPr>
              <p:cNvPr id="11" name="Right Triangle 7"/>
              <p:cNvSpPr/>
              <p:nvPr userDrawn="1"/>
            </p:nvSpPr>
            <p:spPr>
              <a:xfrm>
                <a:off x="8472377" y="7262562"/>
                <a:ext cx="666879" cy="666879"/>
              </a:xfrm>
              <a:prstGeom prst="rtTriangle">
                <a:avLst/>
              </a:prstGeom>
              <a:solidFill>
                <a:srgbClr val="BE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" name="Right Triangle 8"/>
              <p:cNvSpPr/>
              <p:nvPr userDrawn="1"/>
            </p:nvSpPr>
            <p:spPr>
              <a:xfrm rot="5400000">
                <a:off x="8452053" y="7262563"/>
                <a:ext cx="666879" cy="666879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1993743"/>
      </p:ext>
    </p:extLst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B477-064F-4571-AA56-49891787F9D2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9689-AB6E-486E-BE3D-380266DA527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70129573"/>
      </p:ext>
    </p:extLst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B477-064F-4571-AA56-49891787F9D2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9689-AB6E-486E-BE3D-380266DA527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0779"/>
      </p:ext>
    </p:extLst>
  </p:cSld>
  <p:clrMapOvr>
    <a:masterClrMapping/>
  </p:clrMapOvr>
  <p:transition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52534"/>
            <a:ext cx="899592" cy="1144218"/>
          </a:xfrm>
          <a:prstGeom prst="rect">
            <a:avLst/>
          </a:prstGeom>
        </p:spPr>
      </p:pic>
      <p:grpSp>
        <p:nvGrpSpPr>
          <p:cNvPr id="8" name="Group 12"/>
          <p:cNvGrpSpPr/>
          <p:nvPr userDrawn="1"/>
        </p:nvGrpSpPr>
        <p:grpSpPr>
          <a:xfrm>
            <a:off x="72008" y="6146495"/>
            <a:ext cx="9039272" cy="666881"/>
            <a:chOff x="2809" y="7262562"/>
            <a:chExt cx="9144000" cy="666881"/>
          </a:xfrm>
        </p:grpSpPr>
        <p:pic>
          <p:nvPicPr>
            <p:cNvPr id="9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809" y="7262564"/>
              <a:ext cx="9144000" cy="666879"/>
            </a:xfrm>
            <a:prstGeom prst="rect">
              <a:avLst/>
            </a:prstGeom>
          </p:spPr>
        </p:pic>
        <p:grpSp>
          <p:nvGrpSpPr>
            <p:cNvPr id="10" name="Group 11"/>
            <p:cNvGrpSpPr/>
            <p:nvPr userDrawn="1"/>
          </p:nvGrpSpPr>
          <p:grpSpPr>
            <a:xfrm>
              <a:off x="8452053" y="7262562"/>
              <a:ext cx="687203" cy="666880"/>
              <a:chOff x="8452053" y="7262562"/>
              <a:chExt cx="687203" cy="666880"/>
            </a:xfrm>
          </p:grpSpPr>
          <p:sp>
            <p:nvSpPr>
              <p:cNvPr id="11" name="Right Triangle 7"/>
              <p:cNvSpPr/>
              <p:nvPr userDrawn="1"/>
            </p:nvSpPr>
            <p:spPr>
              <a:xfrm>
                <a:off x="8472377" y="7262562"/>
                <a:ext cx="666879" cy="666879"/>
              </a:xfrm>
              <a:prstGeom prst="rtTriangle">
                <a:avLst/>
              </a:prstGeom>
              <a:solidFill>
                <a:srgbClr val="BE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" name="Right Triangle 8"/>
              <p:cNvSpPr/>
              <p:nvPr userDrawn="1"/>
            </p:nvSpPr>
            <p:spPr>
              <a:xfrm rot="5400000">
                <a:off x="8452053" y="7262563"/>
                <a:ext cx="666879" cy="666879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3469685"/>
      </p:ext>
    </p:extLst>
  </p:cSld>
  <p:clrMapOvr>
    <a:masterClrMapping/>
  </p:clrMapOvr>
  <p:transition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52534"/>
            <a:ext cx="899592" cy="1144218"/>
          </a:xfrm>
          <a:prstGeom prst="rect">
            <a:avLst/>
          </a:prstGeom>
        </p:spPr>
      </p:pic>
      <p:grpSp>
        <p:nvGrpSpPr>
          <p:cNvPr id="8" name="Group 12"/>
          <p:cNvGrpSpPr/>
          <p:nvPr userDrawn="1"/>
        </p:nvGrpSpPr>
        <p:grpSpPr>
          <a:xfrm>
            <a:off x="72008" y="6146495"/>
            <a:ext cx="9039272" cy="666881"/>
            <a:chOff x="2809" y="7262562"/>
            <a:chExt cx="9144000" cy="666881"/>
          </a:xfrm>
        </p:grpSpPr>
        <p:pic>
          <p:nvPicPr>
            <p:cNvPr id="9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809" y="7262564"/>
              <a:ext cx="9144000" cy="666879"/>
            </a:xfrm>
            <a:prstGeom prst="rect">
              <a:avLst/>
            </a:prstGeom>
          </p:spPr>
        </p:pic>
        <p:grpSp>
          <p:nvGrpSpPr>
            <p:cNvPr id="10" name="Group 11"/>
            <p:cNvGrpSpPr/>
            <p:nvPr userDrawn="1"/>
          </p:nvGrpSpPr>
          <p:grpSpPr>
            <a:xfrm>
              <a:off x="8452053" y="7262562"/>
              <a:ext cx="687203" cy="666880"/>
              <a:chOff x="8452053" y="7262562"/>
              <a:chExt cx="687203" cy="666880"/>
            </a:xfrm>
          </p:grpSpPr>
          <p:sp>
            <p:nvSpPr>
              <p:cNvPr id="11" name="Right Triangle 7"/>
              <p:cNvSpPr/>
              <p:nvPr userDrawn="1"/>
            </p:nvSpPr>
            <p:spPr>
              <a:xfrm>
                <a:off x="8472377" y="7262562"/>
                <a:ext cx="666879" cy="666879"/>
              </a:xfrm>
              <a:prstGeom prst="rtTriangle">
                <a:avLst/>
              </a:prstGeom>
              <a:solidFill>
                <a:srgbClr val="BE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" name="Right Triangle 8"/>
              <p:cNvSpPr/>
              <p:nvPr userDrawn="1"/>
            </p:nvSpPr>
            <p:spPr>
              <a:xfrm rot="5400000">
                <a:off x="8452053" y="7262563"/>
                <a:ext cx="666879" cy="666879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2876268"/>
      </p:ext>
    </p:extLst>
  </p:cSld>
  <p:clrMapOvr>
    <a:masterClrMapping/>
  </p:clrMapOvr>
  <p:transition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52534"/>
            <a:ext cx="899592" cy="1144218"/>
          </a:xfrm>
          <a:prstGeom prst="rect">
            <a:avLst/>
          </a:prstGeom>
        </p:spPr>
      </p:pic>
      <p:grpSp>
        <p:nvGrpSpPr>
          <p:cNvPr id="8" name="Group 12"/>
          <p:cNvGrpSpPr/>
          <p:nvPr userDrawn="1"/>
        </p:nvGrpSpPr>
        <p:grpSpPr>
          <a:xfrm>
            <a:off x="72008" y="6146495"/>
            <a:ext cx="9039272" cy="666881"/>
            <a:chOff x="2809" y="7262562"/>
            <a:chExt cx="9144000" cy="666881"/>
          </a:xfrm>
        </p:grpSpPr>
        <p:pic>
          <p:nvPicPr>
            <p:cNvPr id="9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809" y="7262564"/>
              <a:ext cx="9144000" cy="666879"/>
            </a:xfrm>
            <a:prstGeom prst="rect">
              <a:avLst/>
            </a:prstGeom>
          </p:spPr>
        </p:pic>
        <p:grpSp>
          <p:nvGrpSpPr>
            <p:cNvPr id="10" name="Group 11"/>
            <p:cNvGrpSpPr/>
            <p:nvPr userDrawn="1"/>
          </p:nvGrpSpPr>
          <p:grpSpPr>
            <a:xfrm>
              <a:off x="8452053" y="7262562"/>
              <a:ext cx="687203" cy="666880"/>
              <a:chOff x="8452053" y="7262562"/>
              <a:chExt cx="687203" cy="666880"/>
            </a:xfrm>
          </p:grpSpPr>
          <p:sp>
            <p:nvSpPr>
              <p:cNvPr id="11" name="Right Triangle 7"/>
              <p:cNvSpPr/>
              <p:nvPr userDrawn="1"/>
            </p:nvSpPr>
            <p:spPr>
              <a:xfrm>
                <a:off x="8472377" y="7262562"/>
                <a:ext cx="666879" cy="666879"/>
              </a:xfrm>
              <a:prstGeom prst="rtTriangle">
                <a:avLst/>
              </a:prstGeom>
              <a:solidFill>
                <a:srgbClr val="BE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" name="Right Triangle 8"/>
              <p:cNvSpPr/>
              <p:nvPr userDrawn="1"/>
            </p:nvSpPr>
            <p:spPr>
              <a:xfrm rot="5400000">
                <a:off x="8452053" y="7262563"/>
                <a:ext cx="666879" cy="666879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6148227"/>
      </p:ext>
    </p:extLst>
  </p:cSld>
  <p:clrMapOvr>
    <a:masterClrMapping/>
  </p:clrMapOvr>
  <p:transition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52534"/>
            <a:ext cx="899592" cy="1144218"/>
          </a:xfrm>
          <a:prstGeom prst="rect">
            <a:avLst/>
          </a:prstGeom>
        </p:spPr>
      </p:pic>
      <p:grpSp>
        <p:nvGrpSpPr>
          <p:cNvPr id="8" name="Group 12"/>
          <p:cNvGrpSpPr/>
          <p:nvPr userDrawn="1"/>
        </p:nvGrpSpPr>
        <p:grpSpPr>
          <a:xfrm>
            <a:off x="72008" y="6146495"/>
            <a:ext cx="9039272" cy="666881"/>
            <a:chOff x="2809" y="7262562"/>
            <a:chExt cx="9144000" cy="666881"/>
          </a:xfrm>
        </p:grpSpPr>
        <p:pic>
          <p:nvPicPr>
            <p:cNvPr id="9" name="Picture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809" y="7262564"/>
              <a:ext cx="9144000" cy="666879"/>
            </a:xfrm>
            <a:prstGeom prst="rect">
              <a:avLst/>
            </a:prstGeom>
          </p:spPr>
        </p:pic>
        <p:grpSp>
          <p:nvGrpSpPr>
            <p:cNvPr id="10" name="Group 11"/>
            <p:cNvGrpSpPr/>
            <p:nvPr userDrawn="1"/>
          </p:nvGrpSpPr>
          <p:grpSpPr>
            <a:xfrm>
              <a:off x="8452053" y="7262562"/>
              <a:ext cx="687203" cy="666880"/>
              <a:chOff x="8452053" y="7262562"/>
              <a:chExt cx="687203" cy="666880"/>
            </a:xfrm>
          </p:grpSpPr>
          <p:sp>
            <p:nvSpPr>
              <p:cNvPr id="11" name="Right Triangle 7"/>
              <p:cNvSpPr/>
              <p:nvPr userDrawn="1"/>
            </p:nvSpPr>
            <p:spPr>
              <a:xfrm>
                <a:off x="8472377" y="7262562"/>
                <a:ext cx="666879" cy="666879"/>
              </a:xfrm>
              <a:prstGeom prst="rtTriangle">
                <a:avLst/>
              </a:prstGeom>
              <a:solidFill>
                <a:srgbClr val="BE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2" name="Right Triangle 8"/>
              <p:cNvSpPr/>
              <p:nvPr userDrawn="1"/>
            </p:nvSpPr>
            <p:spPr>
              <a:xfrm rot="5400000">
                <a:off x="8452053" y="7262563"/>
                <a:ext cx="666879" cy="666879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6320361"/>
      </p:ext>
    </p:extLst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B477-064F-4571-AA56-49891787F9D2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9689-AB6E-486E-BE3D-380266DA527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5741902"/>
      </p:ext>
    </p:extLst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B477-064F-4571-AA56-49891787F9D2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9689-AB6E-486E-BE3D-380266DA527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8672033"/>
      </p:ext>
    </p:extLst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B477-064F-4571-AA56-49891787F9D2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9689-AB6E-486E-BE3D-380266DA527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0305010"/>
      </p:ext>
    </p:extLst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B477-064F-4571-AA56-49891787F9D2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9689-AB6E-486E-BE3D-380266DA527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8084377"/>
      </p:ext>
    </p:extLst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B477-064F-4571-AA56-49891787F9D2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9689-AB6E-486E-BE3D-380266DA527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760042"/>
      </p:ext>
    </p:extLst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B477-064F-4571-AA56-49891787F9D2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9689-AB6E-486E-BE3D-380266DA527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8000121"/>
      </p:ext>
    </p:extLst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B477-064F-4571-AA56-49891787F9D2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9689-AB6E-486E-BE3D-380266DA527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0926198"/>
      </p:ext>
    </p:extLst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B477-064F-4571-AA56-49891787F9D2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9689-AB6E-486E-BE3D-380266DA527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8253012"/>
      </p:ext>
    </p:extLst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2B477-064F-4571-AA56-49891787F9D2}" type="datetimeFigureOut">
              <a:rPr lang="th-TH" smtClean="0"/>
              <a:t>01/04/64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09689-AB6E-486E-BE3D-380266DA527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313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2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1.jpg"/><Relationship Id="rId7" Type="http://schemas.openxmlformats.org/officeDocument/2006/relationships/image" Target="../media/image55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jpeg"/><Relationship Id="rId4" Type="http://schemas.openxmlformats.org/officeDocument/2006/relationships/image" Target="../media/image5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jpeg"/><Relationship Id="rId4" Type="http://schemas.openxmlformats.org/officeDocument/2006/relationships/image" Target="../media/image55.emf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jpe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1.jpg"/><Relationship Id="rId7" Type="http://schemas.openxmlformats.org/officeDocument/2006/relationships/image" Target="../media/image55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รูปภาพ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6" y="-42542"/>
            <a:ext cx="9144000" cy="6900540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9610" y="1663237"/>
            <a:ext cx="8556014" cy="5488414"/>
          </a:xfrm>
          <a:prstGeom prst="rect">
            <a:avLst/>
          </a:prstGeom>
        </p:spPr>
      </p:pic>
      <p:grpSp>
        <p:nvGrpSpPr>
          <p:cNvPr id="5" name="Group 12"/>
          <p:cNvGrpSpPr/>
          <p:nvPr/>
        </p:nvGrpSpPr>
        <p:grpSpPr>
          <a:xfrm>
            <a:off x="-27878" y="6033541"/>
            <a:ext cx="9144001" cy="824459"/>
            <a:chOff x="2809" y="7262562"/>
            <a:chExt cx="9144000" cy="666881"/>
          </a:xfrm>
        </p:grpSpPr>
        <p:pic>
          <p:nvPicPr>
            <p:cNvPr id="6" name="Picture 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809" y="7262564"/>
              <a:ext cx="9144000" cy="666879"/>
            </a:xfrm>
            <a:prstGeom prst="rect">
              <a:avLst/>
            </a:prstGeom>
          </p:spPr>
        </p:pic>
        <p:grpSp>
          <p:nvGrpSpPr>
            <p:cNvPr id="7" name="Group 11"/>
            <p:cNvGrpSpPr/>
            <p:nvPr userDrawn="1"/>
          </p:nvGrpSpPr>
          <p:grpSpPr>
            <a:xfrm>
              <a:off x="8452053" y="7262562"/>
              <a:ext cx="687203" cy="666880"/>
              <a:chOff x="8452053" y="7262562"/>
              <a:chExt cx="687203" cy="666880"/>
            </a:xfrm>
          </p:grpSpPr>
          <p:sp>
            <p:nvSpPr>
              <p:cNvPr id="8" name="Right Triangle 7"/>
              <p:cNvSpPr/>
              <p:nvPr userDrawn="1"/>
            </p:nvSpPr>
            <p:spPr>
              <a:xfrm>
                <a:off x="8472377" y="7262562"/>
                <a:ext cx="666879" cy="666879"/>
              </a:xfrm>
              <a:prstGeom prst="rtTriangle">
                <a:avLst/>
              </a:prstGeom>
              <a:solidFill>
                <a:srgbClr val="BE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Right Triangle 8"/>
              <p:cNvSpPr/>
              <p:nvPr userDrawn="1"/>
            </p:nvSpPr>
            <p:spPr>
              <a:xfrm rot="5400000">
                <a:off x="8452053" y="7262563"/>
                <a:ext cx="666879" cy="666879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92015">
            <a:off x="5806136" y="3875317"/>
            <a:ext cx="2916611" cy="1743449"/>
          </a:xfrm>
          <a:prstGeom prst="rect">
            <a:avLst/>
          </a:prstGeom>
        </p:spPr>
      </p:pic>
      <p:pic>
        <p:nvPicPr>
          <p:cNvPr id="14" name="Imagem 7" descr="matematica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36958" y="4981030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มหาวิทยาลัยเทคโนโลยีราชมงคลล้านนา - วิกิพีเดีย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43" y="35730"/>
            <a:ext cx="830053" cy="152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7504" y="1268760"/>
            <a:ext cx="8928992" cy="44319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6000" b="1" spc="50" dirty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โครงกา</a:t>
            </a:r>
            <a:r>
              <a:rPr lang="th-TH" sz="60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รอบรมเชิงปฏิบัติการเพื่อพัฒนา</a:t>
            </a:r>
            <a:r>
              <a:rPr lang="th-TH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ศักยภาพของบุคลากรสายวิชาการ</a:t>
            </a:r>
            <a:endParaRPr lang="th-TH" sz="6000" b="1" spc="50" dirty="0" smtClean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endParaRPr lang="th-TH" sz="4400" b="1" spc="50" dirty="0" smtClean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 สุวรรณ</a:t>
            </a:r>
          </a:p>
          <a:p>
            <a:pPr algn="ctr"/>
            <a:r>
              <a:rPr lang="th-TH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คณะศึกษาศาสตร์</a:t>
            </a:r>
            <a:r>
              <a:rPr lang="th-TH" sz="4000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และพัฒน</a:t>
            </a:r>
            <a:r>
              <a:rPr lang="th-TH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ศาสตร์</a:t>
            </a:r>
          </a:p>
          <a:p>
            <a:pPr algn="ctr"/>
            <a:r>
              <a:rPr lang="th-TH" sz="4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มหาวิทยาลัยเกษตรศาสตร์  วิทยาเขตกำแพงแสน</a:t>
            </a:r>
          </a:p>
        </p:txBody>
      </p:sp>
    </p:spTree>
    <p:extLst>
      <p:ext uri="{BB962C8B-B14F-4D97-AF65-F5344CB8AC3E}">
        <p14:creationId xmlns:p14="http://schemas.microsoft.com/office/powerpoint/2010/main" val="325223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025422"/>
            <a:ext cx="822960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6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ทำไมอาจารย์จึงเสนอขอตำแหน่ง</a:t>
            </a:r>
          </a:p>
          <a:p>
            <a:pPr algn="ctr">
              <a:defRPr/>
            </a:pPr>
            <a:r>
              <a:rPr lang="th-TH" sz="6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ทางวิชาการ</a:t>
            </a:r>
            <a:r>
              <a:rPr lang="en-US" sz="66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…?</a:t>
            </a:r>
            <a:endParaRPr lang="th-TH" sz="66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pic>
        <p:nvPicPr>
          <p:cNvPr id="2050" name="Picture 2" descr="Image result for y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987782" y="3851851"/>
            <a:ext cx="1120722" cy="224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y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1"/>
          <a:stretch/>
        </p:blipFill>
        <p:spPr bwMode="auto">
          <a:xfrm>
            <a:off x="6444208" y="44624"/>
            <a:ext cx="2652985" cy="180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40" y="4005064"/>
            <a:ext cx="1944834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9291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87624" y="250581"/>
            <a:ext cx="6912768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จุดอ่อนงานวิจัย</a:t>
            </a:r>
            <a:endParaRPr lang="th-TH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6512" y="1751325"/>
            <a:ext cx="921702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กระบวนการวิจัยบางขั้นตอนไม่เหมาะสม/วิธีการวิจัยผิด เช่น ประชากรและกลุ่มตัวอย่าง สถิติ</a:t>
            </a:r>
          </a:p>
          <a:p>
            <a:pPr marL="571500" lvl="0" indent="-571500">
              <a:buBlip>
                <a:blip r:embed="rId2"/>
              </a:buBlip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ผลการวิจัยไม่ตอบวัตถุประสงค์การวิจัย/</a:t>
            </a:r>
            <a:br>
              <a:rPr lang="th-TH" sz="4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ตอบไม่ครบทุกข้อ</a:t>
            </a:r>
          </a:p>
          <a:p>
            <a:pPr marL="571500" lvl="0" indent="-571500">
              <a:buBlip>
                <a:blip r:embed="rId2"/>
              </a:buBlip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ผลการวิจัยไม่สามารถนำไปใช้ประโยชน์ได้จริง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76759">
            <a:off x="7289694" y="5061266"/>
            <a:ext cx="1815692" cy="61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8373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รูปภาพ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6" y="-42542"/>
            <a:ext cx="9144000" cy="6900540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9610" y="1663237"/>
            <a:ext cx="8556014" cy="5488414"/>
          </a:xfrm>
          <a:prstGeom prst="rect">
            <a:avLst/>
          </a:prstGeom>
        </p:spPr>
      </p:pic>
      <p:grpSp>
        <p:nvGrpSpPr>
          <p:cNvPr id="5" name="Group 12"/>
          <p:cNvGrpSpPr/>
          <p:nvPr/>
        </p:nvGrpSpPr>
        <p:grpSpPr>
          <a:xfrm>
            <a:off x="-27878" y="6033541"/>
            <a:ext cx="9144001" cy="824459"/>
            <a:chOff x="2809" y="7262562"/>
            <a:chExt cx="9144000" cy="666881"/>
          </a:xfrm>
        </p:grpSpPr>
        <p:pic>
          <p:nvPicPr>
            <p:cNvPr id="6" name="Picture 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809" y="7262564"/>
              <a:ext cx="9144000" cy="666879"/>
            </a:xfrm>
            <a:prstGeom prst="rect">
              <a:avLst/>
            </a:prstGeom>
          </p:spPr>
        </p:pic>
        <p:grpSp>
          <p:nvGrpSpPr>
            <p:cNvPr id="7" name="Group 11"/>
            <p:cNvGrpSpPr/>
            <p:nvPr userDrawn="1"/>
          </p:nvGrpSpPr>
          <p:grpSpPr>
            <a:xfrm>
              <a:off x="8452053" y="7262562"/>
              <a:ext cx="687203" cy="666880"/>
              <a:chOff x="8452053" y="7262562"/>
              <a:chExt cx="687203" cy="666880"/>
            </a:xfrm>
          </p:grpSpPr>
          <p:sp>
            <p:nvSpPr>
              <p:cNvPr id="8" name="Right Triangle 7"/>
              <p:cNvSpPr/>
              <p:nvPr userDrawn="1"/>
            </p:nvSpPr>
            <p:spPr>
              <a:xfrm>
                <a:off x="8472377" y="7262562"/>
                <a:ext cx="666879" cy="666879"/>
              </a:xfrm>
              <a:prstGeom prst="rtTriangle">
                <a:avLst/>
              </a:prstGeom>
              <a:solidFill>
                <a:srgbClr val="BE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Right Triangle 8"/>
              <p:cNvSpPr/>
              <p:nvPr userDrawn="1"/>
            </p:nvSpPr>
            <p:spPr>
              <a:xfrm rot="5400000">
                <a:off x="8452053" y="7262563"/>
                <a:ext cx="666879" cy="666879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11" name="กล่องข้อความ 10"/>
          <p:cNvSpPr txBox="1"/>
          <p:nvPr/>
        </p:nvSpPr>
        <p:spPr>
          <a:xfrm>
            <a:off x="673478" y="1889537"/>
            <a:ext cx="814699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เขียนบทความ</a:t>
            </a:r>
            <a:r>
              <a:rPr lang="th-TH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วิชาการ</a:t>
            </a:r>
            <a:endParaRPr lang="th-TH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92015">
            <a:off x="5806136" y="3875317"/>
            <a:ext cx="2916611" cy="1743449"/>
          </a:xfrm>
          <a:prstGeom prst="rect">
            <a:avLst/>
          </a:prstGeom>
        </p:spPr>
      </p:pic>
      <p:pic>
        <p:nvPicPr>
          <p:cNvPr id="14" name="Imagem 7" descr="matematica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520" y="4981028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สี่เหลี่ยมผืนผ้า 14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</p:spTree>
    <p:extLst>
      <p:ext uri="{BB962C8B-B14F-4D97-AF65-F5344CB8AC3E}">
        <p14:creationId xmlns:p14="http://schemas.microsoft.com/office/powerpoint/2010/main" val="202626295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632848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บทความทางวิชาการ</a:t>
            </a:r>
            <a:endParaRPr lang="th-TH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1333212"/>
            <a:ext cx="8784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งานเขียนทางวิชาการ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มีการกำหนดประเด็นที่ต้องการอธิบาย/วิเคราะห์</a:t>
            </a:r>
            <a:br>
              <a:rPr lang="th-TH" sz="4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ตามหลักวิชาการ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มีการสำรวจวรรณกรรมเพื่อสนับสนุน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มีการนำความรู้จากแหล่งต่างๆ มาประมวลร้อยเรียง</a:t>
            </a:r>
            <a:br>
              <a:rPr lang="th-TH" sz="4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เพื่อวิเคราะห์อย่างเป็นระบบ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ผู้เขียนแสดงทัศนะทางวิชาการของตนไว้อย่างชัดเจน</a:t>
            </a:r>
          </a:p>
        </p:txBody>
      </p:sp>
    </p:spTree>
    <p:extLst>
      <p:ext uri="{BB962C8B-B14F-4D97-AF65-F5344CB8AC3E}">
        <p14:creationId xmlns:p14="http://schemas.microsoft.com/office/powerpoint/2010/main" val="99316067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632848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รูปแบบบทความทางวิชาการ</a:t>
            </a:r>
            <a:endParaRPr lang="th-TH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772816"/>
            <a:ext cx="84249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การนำความที่แสดงเหตุผล/ที่มาของประเด็นที่ต้องการอธิบาย/วิเคราะห์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กระบวนการอธิบาย/วิเคราะห์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บทสรุป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การอ้างอิงและบรรณานุกรม</a:t>
            </a:r>
          </a:p>
        </p:txBody>
      </p:sp>
      <p:pic>
        <p:nvPicPr>
          <p:cNvPr id="5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4134" y="5013176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389356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83019"/>
            <a:ext cx="2448272" cy="3463121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43608" y="273422"/>
            <a:ext cx="7632848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การเผยแพร่บทความทางวิชาการ</a:t>
            </a:r>
            <a:endParaRPr lang="th-TH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700808"/>
            <a:ext cx="8784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บทความในวารสารทางวิชาการที่อยู่ในฐานข้อมูลที่ </a:t>
            </a:r>
            <a:r>
              <a:rPr lang="th-TH" sz="4800" b="1" dirty="0" err="1" smtClean="0">
                <a:latin typeface="TH SarabunPSK" pitchFamily="34" charset="-34"/>
                <a:cs typeface="TH SarabunPSK" pitchFamily="34" charset="-34"/>
              </a:rPr>
              <a:t>ก.พ.อ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.กำหนด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หนังสือรวมบทความที่มีกองบรรณาธิการ </a:t>
            </a:r>
            <a:br>
              <a:rPr lang="th-TH" sz="4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โดยคณะผู้ทรงคุณวุฒิ (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peer reviewer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620576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15616" y="116632"/>
            <a:ext cx="7632848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หัวข้อการเขียนบทความวิชาการ</a:t>
            </a:r>
            <a:endParaRPr lang="th-TH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17149" y="2780928"/>
            <a:ext cx="4425914" cy="3287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340768"/>
            <a:ext cx="69127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ความนำสั้นๆ (ไม่เกิน 10 บรรทัด)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เนื้อหา (20 หน้า)</a:t>
            </a:r>
          </a:p>
          <a:p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5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ประเด็นหลัก/ประเด็นรอง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สรุปสั้นๆ (5-6 บรรทัด)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เอกสารอ้างอิง</a:t>
            </a:r>
          </a:p>
        </p:txBody>
      </p:sp>
    </p:spTree>
    <p:extLst>
      <p:ext uri="{BB962C8B-B14F-4D97-AF65-F5344CB8AC3E}">
        <p14:creationId xmlns:p14="http://schemas.microsoft.com/office/powerpoint/2010/main" val="78278296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632848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เทคนิคการเขียนบทความวิชาการ</a:t>
            </a:r>
            <a:endParaRPr lang="th-TH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620083"/>
            <a:ext cx="892899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การเกริ่นนำว่าเป็นเรื่องเกี่ยวกับอะไร มีวัตถุประสงค์อะไร </a:t>
            </a:r>
            <a:b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และมีประเด็นอะไรที่จะเขียน</a:t>
            </a:r>
          </a:p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วาง</a:t>
            </a:r>
            <a:r>
              <a:rPr lang="th-TH" sz="40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เค้าโครง (</a:t>
            </a:r>
            <a:r>
              <a:rPr lang="en-US" sz="40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outline</a:t>
            </a:r>
            <a:r>
              <a:rPr lang="th-TH" sz="40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) </a:t>
            </a: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เนื้อหาที่จะเขียนอย่าง</a:t>
            </a:r>
            <a:r>
              <a:rPr lang="th-TH" sz="40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เป็นระบบ </a:t>
            </a: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/>
            </a:r>
            <a:b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ประเด็นหลัก/ประเด็นรอง</a:t>
            </a:r>
            <a:endParaRPr lang="th-TH" sz="4000" b="1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361950" marR="0" lvl="0" indent="-361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มีเนื้อหาสมบูรณ์ ถูกต้อง ทันสมัย เป็นปัจจุบัน</a:t>
            </a:r>
          </a:p>
          <a:p>
            <a:pPr marL="361950" indent="-361950">
              <a:buFont typeface="+mj-lt"/>
              <a:buAutoNum type="arabicPeriod"/>
            </a:pP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การอ้างอิงจากตำรา/</a:t>
            </a: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ผลงานวิจัย</a:t>
            </a:r>
            <a:r>
              <a:rPr lang="th-TH" sz="40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เกี่ยวข้อง</a:t>
            </a: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ทั้ง</a:t>
            </a: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ในและ</a:t>
            </a: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ต่างประเทศ น่าเชื่อถือและถูกต้อง</a:t>
            </a:r>
            <a:endParaRPr lang="th-TH" sz="4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996497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632848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เทคนิคการเขียนบทความวิชาการ</a:t>
            </a:r>
            <a:endParaRPr lang="th-TH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1916832"/>
            <a:ext cx="892899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5. ใช้</a:t>
            </a:r>
            <a:r>
              <a:rPr lang="th-TH" sz="40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ภาษาที่เข้าใจง่าย สละสลวย และถูกต้อง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6. มีการขยาย</a:t>
            </a: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เนื้อหาที่เขียนในแต่ละหัวข้อให้ลุ่ม</a:t>
            </a: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ลึก</a:t>
            </a: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endParaRPr lang="th-TH" sz="4000" b="1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7. สอดแทรกผลงานวิจัย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/ประสบการณ์</a:t>
            </a: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ของผู้เขียนสนับสนุน</a:t>
            </a:r>
            <a:endParaRPr lang="th-TH" sz="4000" b="1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8. สรุปความคิดเห็นของผู้เขียน โดยใช้สำนวนของตนเอง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9. เอกสารอ้างอิง 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67424">
            <a:off x="5981538" y="4745296"/>
            <a:ext cx="2868955" cy="66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4618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397" y="1"/>
            <a:ext cx="9191397" cy="6858000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0" y="98558"/>
            <a:ext cx="1115616" cy="1418985"/>
          </a:xfrm>
          <a:prstGeom prst="rect">
            <a:avLst/>
          </a:prstGeom>
        </p:spPr>
      </p:pic>
      <p:grpSp>
        <p:nvGrpSpPr>
          <p:cNvPr id="7" name="Group 12"/>
          <p:cNvGrpSpPr/>
          <p:nvPr/>
        </p:nvGrpSpPr>
        <p:grpSpPr>
          <a:xfrm>
            <a:off x="-27878" y="6060925"/>
            <a:ext cx="9144001" cy="824459"/>
            <a:chOff x="2809" y="7262562"/>
            <a:chExt cx="9144000" cy="666881"/>
          </a:xfrm>
        </p:grpSpPr>
        <p:pic>
          <p:nvPicPr>
            <p:cNvPr id="8" name="Picture 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809" y="7262564"/>
              <a:ext cx="9144000" cy="666879"/>
            </a:xfrm>
            <a:prstGeom prst="rect">
              <a:avLst/>
            </a:prstGeom>
          </p:spPr>
        </p:pic>
        <p:grpSp>
          <p:nvGrpSpPr>
            <p:cNvPr id="9" name="Group 11"/>
            <p:cNvGrpSpPr/>
            <p:nvPr userDrawn="1"/>
          </p:nvGrpSpPr>
          <p:grpSpPr>
            <a:xfrm>
              <a:off x="8452053" y="7262562"/>
              <a:ext cx="687203" cy="666880"/>
              <a:chOff x="8452053" y="7262562"/>
              <a:chExt cx="687203" cy="666880"/>
            </a:xfrm>
          </p:grpSpPr>
          <p:sp>
            <p:nvSpPr>
              <p:cNvPr id="10" name="Right Triangle 7"/>
              <p:cNvSpPr/>
              <p:nvPr userDrawn="1"/>
            </p:nvSpPr>
            <p:spPr>
              <a:xfrm>
                <a:off x="8472377" y="7262562"/>
                <a:ext cx="666879" cy="666879"/>
              </a:xfrm>
              <a:prstGeom prst="rtTriangle">
                <a:avLst/>
              </a:prstGeom>
              <a:solidFill>
                <a:srgbClr val="BE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" name="Right Triangle 8"/>
              <p:cNvSpPr/>
              <p:nvPr userDrawn="1"/>
            </p:nvSpPr>
            <p:spPr>
              <a:xfrm rot="5400000">
                <a:off x="8452053" y="7262563"/>
                <a:ext cx="666879" cy="666879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" name="กล่องข้อความ 1"/>
          <p:cNvSpPr txBox="1"/>
          <p:nvPr/>
        </p:nvSpPr>
        <p:spPr>
          <a:xfrm>
            <a:off x="505561" y="1703998"/>
            <a:ext cx="7293169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115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ผู้เขียน</a:t>
            </a:r>
            <a:r>
              <a:rPr lang="th-TH" sz="72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72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80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8000" b="1" spc="50" dirty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ความคิดเห็นว่า</a:t>
            </a:r>
            <a:r>
              <a:rPr lang="th-TH" sz="80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</a:t>
            </a:r>
            <a:endParaRPr lang="th-TH" sz="80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7320" y="1467706"/>
            <a:ext cx="1811250" cy="18112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556" y="2882334"/>
            <a:ext cx="1591553" cy="1591553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9438" y="4308928"/>
            <a:ext cx="1811250" cy="1811250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5737" y="4982890"/>
            <a:ext cx="1800000" cy="1811250"/>
          </a:xfrm>
          <a:prstGeom prst="rect">
            <a:avLst/>
          </a:prstGeom>
        </p:spPr>
      </p:pic>
      <p:sp>
        <p:nvSpPr>
          <p:cNvPr id="16" name="สี่เหลี่ยมผืนผ้า 15"/>
          <p:cNvSpPr/>
          <p:nvPr/>
        </p:nvSpPr>
        <p:spPr>
          <a:xfrm>
            <a:off x="107504" y="6211543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</p:spTree>
    <p:extLst>
      <p:ext uri="{BB962C8B-B14F-4D97-AF65-F5344CB8AC3E}">
        <p14:creationId xmlns:p14="http://schemas.microsoft.com/office/powerpoint/2010/main" val="39999214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grpSp>
        <p:nvGrpSpPr>
          <p:cNvPr id="7" name="Group 12"/>
          <p:cNvGrpSpPr/>
          <p:nvPr/>
        </p:nvGrpSpPr>
        <p:grpSpPr>
          <a:xfrm>
            <a:off x="-27878" y="6060925"/>
            <a:ext cx="9144001" cy="824459"/>
            <a:chOff x="2809" y="7262562"/>
            <a:chExt cx="9144000" cy="666881"/>
          </a:xfrm>
        </p:grpSpPr>
        <p:pic>
          <p:nvPicPr>
            <p:cNvPr id="8" name="Picture 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809" y="7262564"/>
              <a:ext cx="9144000" cy="666879"/>
            </a:xfrm>
            <a:prstGeom prst="rect">
              <a:avLst/>
            </a:prstGeom>
          </p:spPr>
        </p:pic>
        <p:grpSp>
          <p:nvGrpSpPr>
            <p:cNvPr id="9" name="Group 11"/>
            <p:cNvGrpSpPr/>
            <p:nvPr userDrawn="1"/>
          </p:nvGrpSpPr>
          <p:grpSpPr>
            <a:xfrm>
              <a:off x="8452053" y="7262562"/>
              <a:ext cx="687203" cy="666880"/>
              <a:chOff x="8452053" y="7262562"/>
              <a:chExt cx="687203" cy="666880"/>
            </a:xfrm>
          </p:grpSpPr>
          <p:sp>
            <p:nvSpPr>
              <p:cNvPr id="10" name="Right Triangle 7"/>
              <p:cNvSpPr/>
              <p:nvPr userDrawn="1"/>
            </p:nvSpPr>
            <p:spPr>
              <a:xfrm>
                <a:off x="8472377" y="7262562"/>
                <a:ext cx="666879" cy="666879"/>
              </a:xfrm>
              <a:prstGeom prst="rtTriangle">
                <a:avLst/>
              </a:prstGeom>
              <a:solidFill>
                <a:srgbClr val="BE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" name="Right Triangle 8"/>
              <p:cNvSpPr/>
              <p:nvPr userDrawn="1"/>
            </p:nvSpPr>
            <p:spPr>
              <a:xfrm rot="5400000">
                <a:off x="8452053" y="7262563"/>
                <a:ext cx="666879" cy="666879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791" y="116632"/>
            <a:ext cx="1303521" cy="1303521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116632"/>
            <a:ext cx="1303521" cy="1303521"/>
          </a:xfrm>
          <a:prstGeom prst="rect">
            <a:avLst/>
          </a:prstGeom>
        </p:spPr>
      </p:pic>
      <p:pic>
        <p:nvPicPr>
          <p:cNvPr id="13314" name="Picture 2" descr="à¸à¸¥à¸à¸²à¸£à¸à¹à¸à¸«à¸²à¸£à¸¹à¸à¸ à¸²à¸à¸ªà¸³à¸«à¸£à¸±à¸ à¸«à¸¥à¸±à¸à¸ªà¸¹à¸à¸£à¸à¸²à¸£à¸à¸¥à¸´à¸à¸à¸£à¸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41" y="1633314"/>
            <a:ext cx="7419975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47861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43608" y="260648"/>
            <a:ext cx="7920880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ข้อดี/ความสำคัญของตำแหน่งทางวิชาการ</a:t>
            </a:r>
            <a:endParaRPr lang="th-TH" sz="4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grpSp>
        <p:nvGrpSpPr>
          <p:cNvPr id="7" name="กลุ่ม 6"/>
          <p:cNvGrpSpPr/>
          <p:nvPr/>
        </p:nvGrpSpPr>
        <p:grpSpPr>
          <a:xfrm>
            <a:off x="5004048" y="2388472"/>
            <a:ext cx="4104456" cy="3632816"/>
            <a:chOff x="-540568" y="2486552"/>
            <a:chExt cx="4104456" cy="3632816"/>
          </a:xfrm>
        </p:grpSpPr>
        <p:pic>
          <p:nvPicPr>
            <p:cNvPr id="3078" name="Picture 6" descr="Image result for career path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72" t="1" r="49439" b="45590"/>
            <a:stretch/>
          </p:blipFill>
          <p:spPr bwMode="auto">
            <a:xfrm>
              <a:off x="-540568" y="2486552"/>
              <a:ext cx="2101648" cy="3246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สี่เหลี่ยมผืนผ้า 5"/>
            <p:cNvSpPr/>
            <p:nvPr/>
          </p:nvSpPr>
          <p:spPr>
            <a:xfrm>
              <a:off x="611560" y="5178139"/>
              <a:ext cx="2088233" cy="555117"/>
            </a:xfrm>
            <a:prstGeom prst="rect">
              <a:avLst/>
            </a:prstGeom>
            <a:solidFill>
              <a:srgbClr val="457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latin typeface="TH SarabunPSK" pitchFamily="34" charset="-34"/>
                  <a:cs typeface="TH SarabunPSK" pitchFamily="34" charset="-34"/>
                </a:rPr>
                <a:t>ผู้ช่วยศาสตราจารย์</a:t>
              </a:r>
              <a:endParaRPr lang="th-TH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107504" y="5733256"/>
              <a:ext cx="1152128" cy="386112"/>
            </a:xfrm>
            <a:prstGeom prst="rect">
              <a:avLst/>
            </a:prstGeom>
            <a:solidFill>
              <a:srgbClr val="457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latin typeface="TH SarabunPSK" pitchFamily="34" charset="-34"/>
                  <a:cs typeface="TH SarabunPSK" pitchFamily="34" charset="-34"/>
                </a:rPr>
                <a:t>อาจารย์</a:t>
              </a:r>
              <a:endParaRPr lang="th-TH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สี่เหลี่ยมผืนผ้า 12"/>
            <p:cNvSpPr/>
            <p:nvPr/>
          </p:nvSpPr>
          <p:spPr>
            <a:xfrm>
              <a:off x="1115616" y="4653136"/>
              <a:ext cx="2088233" cy="555117"/>
            </a:xfrm>
            <a:prstGeom prst="rect">
              <a:avLst/>
            </a:prstGeom>
            <a:solidFill>
              <a:srgbClr val="457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latin typeface="TH SarabunPSK" pitchFamily="34" charset="-34"/>
                  <a:cs typeface="TH SarabunPSK" pitchFamily="34" charset="-34"/>
                </a:rPr>
                <a:t>รองศาสตราจารย์</a:t>
              </a:r>
              <a:endParaRPr lang="th-TH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สี่เหลี่ยมผืนผ้า 13"/>
            <p:cNvSpPr/>
            <p:nvPr/>
          </p:nvSpPr>
          <p:spPr>
            <a:xfrm>
              <a:off x="1835696" y="4098019"/>
              <a:ext cx="1728192" cy="555117"/>
            </a:xfrm>
            <a:prstGeom prst="rect">
              <a:avLst/>
            </a:prstGeom>
            <a:solidFill>
              <a:srgbClr val="457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latin typeface="TH SarabunPSK" pitchFamily="34" charset="-34"/>
                  <a:cs typeface="TH SarabunPSK" pitchFamily="34" charset="-34"/>
                </a:rPr>
                <a:t>ศาสตราจารย์</a:t>
              </a:r>
              <a:endParaRPr lang="th-TH" dirty="0"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7504" y="1424965"/>
            <a:ext cx="6120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การเป็นอาจารย์ประจำหลักสูตร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ตัวชี้วัดในระบบประกันคุณภาพการศึกษา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การเผยแพร่และถ่ายทอดองค์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ความรู้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ชื่อเสียงและการยอมรับในวงวิชาการ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ความก้าวหน้าในอาชีพการทำงาน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ความมั่นคงในการทำงาน/สัญญาจ้าง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ได้รับเงินค่าตอบแทน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เป็น 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“หน้าที่”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ของอาจารย์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307500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grpSp>
        <p:nvGrpSpPr>
          <p:cNvPr id="7" name="Group 12"/>
          <p:cNvGrpSpPr/>
          <p:nvPr/>
        </p:nvGrpSpPr>
        <p:grpSpPr>
          <a:xfrm>
            <a:off x="-27878" y="6060925"/>
            <a:ext cx="9144001" cy="824459"/>
            <a:chOff x="2809" y="7262562"/>
            <a:chExt cx="9144000" cy="666881"/>
          </a:xfrm>
        </p:grpSpPr>
        <p:pic>
          <p:nvPicPr>
            <p:cNvPr id="8" name="Picture 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2809" y="7262564"/>
              <a:ext cx="9144000" cy="666879"/>
            </a:xfrm>
            <a:prstGeom prst="rect">
              <a:avLst/>
            </a:prstGeom>
          </p:spPr>
        </p:pic>
        <p:grpSp>
          <p:nvGrpSpPr>
            <p:cNvPr id="9" name="Group 11"/>
            <p:cNvGrpSpPr/>
            <p:nvPr userDrawn="1"/>
          </p:nvGrpSpPr>
          <p:grpSpPr>
            <a:xfrm>
              <a:off x="8452053" y="7262562"/>
              <a:ext cx="687203" cy="666880"/>
              <a:chOff x="8452053" y="7262562"/>
              <a:chExt cx="687203" cy="666880"/>
            </a:xfrm>
          </p:grpSpPr>
          <p:sp>
            <p:nvSpPr>
              <p:cNvPr id="10" name="Right Triangle 7"/>
              <p:cNvSpPr/>
              <p:nvPr userDrawn="1"/>
            </p:nvSpPr>
            <p:spPr>
              <a:xfrm>
                <a:off x="8472377" y="7262562"/>
                <a:ext cx="666879" cy="666879"/>
              </a:xfrm>
              <a:prstGeom prst="rtTriangle">
                <a:avLst/>
              </a:prstGeom>
              <a:solidFill>
                <a:srgbClr val="BE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" name="Right Triangle 8"/>
              <p:cNvSpPr/>
              <p:nvPr userDrawn="1"/>
            </p:nvSpPr>
            <p:spPr>
              <a:xfrm rot="5400000">
                <a:off x="8452053" y="7262563"/>
                <a:ext cx="666879" cy="666879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791" y="116632"/>
            <a:ext cx="1303521" cy="1303521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8344" y="116632"/>
            <a:ext cx="1303521" cy="1303521"/>
          </a:xfrm>
          <a:prstGeom prst="rect">
            <a:avLst/>
          </a:prstGeom>
        </p:spPr>
      </p:pic>
      <p:pic>
        <p:nvPicPr>
          <p:cNvPr id="14338" name="Picture 2" descr="à¸à¸¥à¸à¸²à¸£à¸à¹à¸à¸«à¸²à¸£à¸¹à¸à¸ à¸²à¸à¸ªà¸³à¸«à¸£à¸±à¸ à¸à¸£à¸¹à¹à¸«à¸à¹ à¸à¸­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4"/>
          <a:stretch/>
        </p:blipFill>
        <p:spPr bwMode="auto">
          <a:xfrm>
            <a:off x="1403648" y="1628800"/>
            <a:ext cx="6336704" cy="413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18119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15616" y="188640"/>
            <a:ext cx="7344816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/>
              </a:rPr>
              <a:t>จริยธรรมและจรรณยาบรรณ</a:t>
            </a:r>
            <a:endParaRPr lang="th-TH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5496" y="1496973"/>
            <a:ext cx="90364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1. ต้อง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มีความซื่อสัตย์ทางวิชาการ ไม่</a:t>
            </a: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นำผลงาน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ของผู้อื่นมาเป็นผลงานของตนและไม่</a:t>
            </a: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ลอกเลียน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ผลงานของผู้อื่น รวมทั้งไม่นำ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ผลงาน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ตนเองในเรื่องเดียวกันไป</a:t>
            </a: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เผยแพร่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ในวารสารวิชาการ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มากกว่า 1 ฉบับ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ในลักษณะที่จะทำให้เข้าใจผิดว่าเป็นผลงานใหม่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2. ต้อง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ให้เกียรติและอ้างถึงบุคคลหรือแหล่งที่มาของข้อมูลที่นำมาใช้ในผลงานทางวิชาการของตนเองและแสดงหลักฐานของ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ค้นคว้า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3. ต้อง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ไม่คำนึงถึงผลประโยชน์ทางวิชาการจนละเลยหรือละเมิดสิทธิส่วนบุคคลของผู้อื่นและสิทธิ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มนุษยชน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046762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7504" y="1271657"/>
            <a:ext cx="8964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4.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ผลงาน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ทางวิชาการต้องได้มาจากการศึกษาโดยใช้หลักวิชาการเป็นเกณฑ์ไม่มีอคติมาเกี่ยวข้อง และเสนอผลงานตามความเป็นจริงไม่จงใจเบี่ยงเบนผลการวิจัยโดยหวังผลประโยชน์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ส่วนตัว หรือต้องการ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สร้างความเสียหายแก่ผู้อื่น และไม่ขยายข้อค้นพบโดยปราศจากการตรวจสอบยืนยันในทางวิชาการ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5. ต้อง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นำผลงานไปใช้ประโยชน์ในทางที่ชอบธรรมและชอบด้วย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กฎหมาย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6. หาก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ผลงานวิชาการมีการใช้ข้อมูลจากการทำการวิจัยในคนหรือสัตว์ผู้ขอตำแหน่งจะต้องยื่นหลักฐานแสดงการอนุญาตจากคณะกรรมการ</a:t>
            </a: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จริยธรรมการวิจัย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ของสถาบันที่มีการ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ดำเนินการ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15616" y="188640"/>
            <a:ext cx="7344816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/>
              </a:rPr>
              <a:t>จริยธรรมและจรรณยาบรรณ</a:t>
            </a:r>
            <a:endParaRPr lang="th-TH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083901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200800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การลงโทษ</a:t>
            </a:r>
            <a:endParaRPr lang="th-TH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1220554"/>
            <a:ext cx="85689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2438" lvl="0" indent="-452438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ระบุการมีส่วนร่วมไม่ตรงกับความเป็นจริง</a:t>
            </a:r>
          </a:p>
          <a:p>
            <a:pPr marL="452438" lvl="0" indent="-452438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การลอกเลียนผลงานทางวิชาการ</a:t>
            </a:r>
          </a:p>
          <a:p>
            <a:pPr marL="452438" lvl="0" indent="-452438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การนำผลงานวิชาการของผู้อื่นไปใช้</a:t>
            </a:r>
            <a:endParaRPr lang="th-TH" sz="4000" b="1" dirty="0" smtClean="0">
              <a:solidFill>
                <a:srgbClr val="FF0000"/>
              </a:solidFill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452438" indent="-452438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การเผยแพร่ในวารสารวิชาการ มากกว่า 1 ฉบับ</a:t>
            </a:r>
          </a:p>
          <a:p>
            <a:pPr marL="452438" indent="-452438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คัดลอกผลงานเดิมของตนโดยไม่อ้างอิง</a:t>
            </a:r>
          </a:p>
          <a:p>
            <a:pPr marL="452438" indent="-452438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เบี่ยงเบนผลการศึกษา/วิจัย</a:t>
            </a:r>
          </a:p>
          <a:p>
            <a:pPr algn="ctr"/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ห้ามขอตำแหน่งทางวิชาการ 5-10 ปี</a:t>
            </a:r>
            <a:b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และดำเนินการสอบวินัยตามความร้ายแรง</a:t>
            </a:r>
          </a:p>
        </p:txBody>
      </p:sp>
      <p:pic>
        <p:nvPicPr>
          <p:cNvPr id="1026" name="Picture 2" descr="à¸à¸¥à¸à¸²à¸£à¸à¹à¸à¸«à¸²à¸£à¸¹à¸à¸ à¸²à¸à¸ªà¸³à¸«à¸£à¸±à¸ à¸à¸¹à¸à¸à¸­à¸à¸²à¸¢+à¸à¸²à¸£à¹à¸à¸¹à¸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577" y="72008"/>
            <a:ext cx="1995061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14862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ไม่มีคำอธิบายรูปภาพ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4"/>
          <a:stretch/>
        </p:blipFill>
        <p:spPr bwMode="auto">
          <a:xfrm>
            <a:off x="52208" y="1476004"/>
            <a:ext cx="9091792" cy="461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87624" y="181089"/>
            <a:ext cx="7200800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พรบ</a:t>
            </a:r>
            <a:r>
              <a:rPr lang="th-TH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.การอุดมศึกษา 2562</a:t>
            </a:r>
            <a:endParaRPr lang="th-TH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</p:spTree>
    <p:extLst>
      <p:ext uri="{BB962C8B-B14F-4D97-AF65-F5344CB8AC3E}">
        <p14:creationId xmlns:p14="http://schemas.microsoft.com/office/powerpoint/2010/main" val="274654092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58282" y="3501008"/>
            <a:ext cx="3586126" cy="2663623"/>
          </a:xfrm>
          <a:prstGeom prst="rect">
            <a:avLst/>
          </a:prstGeom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30473" y="1340768"/>
            <a:ext cx="7848872" cy="2160240"/>
          </a:xfrm>
          <a:prstGeom prst="roundRect">
            <a:avLst>
              <a:gd name="adj" fmla="val 16667"/>
            </a:avLst>
          </a:prstGeom>
          <a:solidFill>
            <a:srgbClr val="FF99FF"/>
          </a:solidFill>
          <a:ln w="19050">
            <a:solidFill>
              <a:schemeClr val="bg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60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เขียน เขียน เขียน...แล้วก็</a:t>
            </a:r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เขียน </a:t>
            </a:r>
          </a:p>
          <a:p>
            <a:pPr algn="ctr">
              <a:defRPr/>
            </a:pPr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วันละ 1 แผ่น</a:t>
            </a:r>
            <a:endParaRPr lang="th-TH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47954">
            <a:off x="5767714" y="3915881"/>
            <a:ext cx="3786782" cy="877966"/>
          </a:xfrm>
          <a:prstGeom prst="rect">
            <a:avLst/>
          </a:prstGeom>
        </p:spPr>
      </p:pic>
      <p:pic>
        <p:nvPicPr>
          <p:cNvPr id="8" name="Picture 2" descr="ผลการค้นหารูปภาพสำหรับ หนังสื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2" y="3696283"/>
            <a:ext cx="4217084" cy="23457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2178930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01" t="5398" r="5439" b="13829"/>
          <a:stretch/>
        </p:blipFill>
        <p:spPr bwMode="auto">
          <a:xfrm>
            <a:off x="0" y="1518310"/>
            <a:ext cx="9144000" cy="536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สี่เหลี่ยมผืนผ้า 23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ECC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e 17"/>
          <p:cNvGrpSpPr/>
          <p:nvPr/>
        </p:nvGrpSpPr>
        <p:grpSpPr>
          <a:xfrm>
            <a:off x="1907704" y="662728"/>
            <a:ext cx="6192688" cy="5718599"/>
            <a:chOff x="911151" y="2262448"/>
            <a:chExt cx="3261912" cy="2876166"/>
          </a:xfrm>
        </p:grpSpPr>
        <p:sp>
          <p:nvSpPr>
            <p:cNvPr id="5" name="Rectangle 5"/>
            <p:cNvSpPr/>
            <p:nvPr/>
          </p:nvSpPr>
          <p:spPr>
            <a:xfrm rot="21074577">
              <a:off x="999776" y="2356259"/>
              <a:ext cx="3011760" cy="2770350"/>
            </a:xfrm>
            <a:custGeom>
              <a:avLst/>
              <a:gdLst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0 w 2958182"/>
                <a:gd name="connsiteY3" fmla="*/ 2855644 h 2855644"/>
                <a:gd name="connsiteX4" fmla="*/ 0 w 2958182"/>
                <a:gd name="connsiteY4" fmla="*/ 0 h 2855644"/>
                <a:gd name="connsiteX0" fmla="*/ 0 w 2958182"/>
                <a:gd name="connsiteY0" fmla="*/ 0 h 2855644"/>
                <a:gd name="connsiteX1" fmla="*/ 2958182 w 2958182"/>
                <a:gd name="connsiteY1" fmla="*/ 0 h 2855644"/>
                <a:gd name="connsiteX2" fmla="*/ 2958182 w 2958182"/>
                <a:gd name="connsiteY2" fmla="*/ 2855644 h 2855644"/>
                <a:gd name="connsiteX3" fmla="*/ 99227 w 2958182"/>
                <a:gd name="connsiteY3" fmla="*/ 2774555 h 2855644"/>
                <a:gd name="connsiteX4" fmla="*/ 0 w 2958182"/>
                <a:gd name="connsiteY4" fmla="*/ 0 h 2855644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48460 w 3007415"/>
                <a:gd name="connsiteY3" fmla="*/ 2830326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52810 w 3007415"/>
                <a:gd name="connsiteY3" fmla="*/ 2802085 h 2911415"/>
                <a:gd name="connsiteX4" fmla="*/ 0 w 3007415"/>
                <a:gd name="connsiteY4" fmla="*/ 0 h 2911415"/>
                <a:gd name="connsiteX0" fmla="*/ 0 w 3007415"/>
                <a:gd name="connsiteY0" fmla="*/ 0 h 2911415"/>
                <a:gd name="connsiteX1" fmla="*/ 3007415 w 3007415"/>
                <a:gd name="connsiteY1" fmla="*/ 55771 h 2911415"/>
                <a:gd name="connsiteX2" fmla="*/ 3007415 w 3007415"/>
                <a:gd name="connsiteY2" fmla="*/ 2911415 h 2911415"/>
                <a:gd name="connsiteX3" fmla="*/ 152810 w 3007415"/>
                <a:gd name="connsiteY3" fmla="*/ 2802085 h 2911415"/>
                <a:gd name="connsiteX4" fmla="*/ 0 w 3007415"/>
                <a:gd name="connsiteY4" fmla="*/ 0 h 2911415"/>
                <a:gd name="connsiteX0" fmla="*/ 0 w 3007415"/>
                <a:gd name="connsiteY0" fmla="*/ 0 h 2802085"/>
                <a:gd name="connsiteX1" fmla="*/ 3007415 w 3007415"/>
                <a:gd name="connsiteY1" fmla="*/ 55771 h 2802085"/>
                <a:gd name="connsiteX2" fmla="*/ 2795981 w 3007415"/>
                <a:gd name="connsiteY2" fmla="*/ 2782473 h 2802085"/>
                <a:gd name="connsiteX3" fmla="*/ 152810 w 3007415"/>
                <a:gd name="connsiteY3" fmla="*/ 2802085 h 2802085"/>
                <a:gd name="connsiteX4" fmla="*/ 0 w 3007415"/>
                <a:gd name="connsiteY4" fmla="*/ 0 h 2802085"/>
                <a:gd name="connsiteX0" fmla="*/ 0 w 3007415"/>
                <a:gd name="connsiteY0" fmla="*/ 0 h 2910528"/>
                <a:gd name="connsiteX1" fmla="*/ 3007415 w 3007415"/>
                <a:gd name="connsiteY1" fmla="*/ 55771 h 2910528"/>
                <a:gd name="connsiteX2" fmla="*/ 2795981 w 3007415"/>
                <a:gd name="connsiteY2" fmla="*/ 2782473 h 2910528"/>
                <a:gd name="connsiteX3" fmla="*/ 152810 w 3007415"/>
                <a:gd name="connsiteY3" fmla="*/ 2802085 h 2910528"/>
                <a:gd name="connsiteX4" fmla="*/ 0 w 3007415"/>
                <a:gd name="connsiteY4" fmla="*/ 0 h 2910528"/>
                <a:gd name="connsiteX0" fmla="*/ 0 w 3016462"/>
                <a:gd name="connsiteY0" fmla="*/ 0 h 2910528"/>
                <a:gd name="connsiteX1" fmla="*/ 3007415 w 3016462"/>
                <a:gd name="connsiteY1" fmla="*/ 55771 h 2910528"/>
                <a:gd name="connsiteX2" fmla="*/ 2795981 w 3016462"/>
                <a:gd name="connsiteY2" fmla="*/ 2782473 h 2910528"/>
                <a:gd name="connsiteX3" fmla="*/ 152810 w 3016462"/>
                <a:gd name="connsiteY3" fmla="*/ 2802085 h 2910528"/>
                <a:gd name="connsiteX4" fmla="*/ 0 w 3016462"/>
                <a:gd name="connsiteY4" fmla="*/ 0 h 2910528"/>
                <a:gd name="connsiteX0" fmla="*/ 0 w 3064249"/>
                <a:gd name="connsiteY0" fmla="*/ 0 h 2898641"/>
                <a:gd name="connsiteX1" fmla="*/ 3007415 w 3064249"/>
                <a:gd name="connsiteY1" fmla="*/ 55771 h 2898641"/>
                <a:gd name="connsiteX2" fmla="*/ 2875643 w 3064249"/>
                <a:gd name="connsiteY2" fmla="*/ 2765832 h 2898641"/>
                <a:gd name="connsiteX3" fmla="*/ 152810 w 3064249"/>
                <a:gd name="connsiteY3" fmla="*/ 2802085 h 2898641"/>
                <a:gd name="connsiteX4" fmla="*/ 0 w 3064249"/>
                <a:gd name="connsiteY4" fmla="*/ 0 h 2898641"/>
                <a:gd name="connsiteX0" fmla="*/ 0 w 3070540"/>
                <a:gd name="connsiteY0" fmla="*/ 0 h 2898641"/>
                <a:gd name="connsiteX1" fmla="*/ 3007415 w 3070540"/>
                <a:gd name="connsiteY1" fmla="*/ 55771 h 2898641"/>
                <a:gd name="connsiteX2" fmla="*/ 2875643 w 3070540"/>
                <a:gd name="connsiteY2" fmla="*/ 2765832 h 2898641"/>
                <a:gd name="connsiteX3" fmla="*/ 152810 w 3070540"/>
                <a:gd name="connsiteY3" fmla="*/ 2802085 h 2898641"/>
                <a:gd name="connsiteX4" fmla="*/ 0 w 3070540"/>
                <a:gd name="connsiteY4" fmla="*/ 0 h 2898641"/>
                <a:gd name="connsiteX0" fmla="*/ 0 w 3050496"/>
                <a:gd name="connsiteY0" fmla="*/ 0 h 2831008"/>
                <a:gd name="connsiteX1" fmla="*/ 3007415 w 3050496"/>
                <a:gd name="connsiteY1" fmla="*/ 55771 h 2831008"/>
                <a:gd name="connsiteX2" fmla="*/ 2844527 w 3050496"/>
                <a:gd name="connsiteY2" fmla="*/ 2655027 h 2831008"/>
                <a:gd name="connsiteX3" fmla="*/ 152810 w 3050496"/>
                <a:gd name="connsiteY3" fmla="*/ 2802085 h 2831008"/>
                <a:gd name="connsiteX4" fmla="*/ 0 w 3050496"/>
                <a:gd name="connsiteY4" fmla="*/ 0 h 2831008"/>
                <a:gd name="connsiteX0" fmla="*/ 0 w 3083026"/>
                <a:gd name="connsiteY0" fmla="*/ 0 h 2802085"/>
                <a:gd name="connsiteX1" fmla="*/ 3007415 w 3083026"/>
                <a:gd name="connsiteY1" fmla="*/ 55771 h 2802085"/>
                <a:gd name="connsiteX2" fmla="*/ 2894153 w 3083026"/>
                <a:gd name="connsiteY2" fmla="*/ 2551842 h 2802085"/>
                <a:gd name="connsiteX3" fmla="*/ 152810 w 3083026"/>
                <a:gd name="connsiteY3" fmla="*/ 2802085 h 2802085"/>
                <a:gd name="connsiteX4" fmla="*/ 0 w 3083026"/>
                <a:gd name="connsiteY4" fmla="*/ 0 h 2802085"/>
                <a:gd name="connsiteX0" fmla="*/ 0 w 3077100"/>
                <a:gd name="connsiteY0" fmla="*/ 0 h 2839147"/>
                <a:gd name="connsiteX1" fmla="*/ 3007415 w 3077100"/>
                <a:gd name="connsiteY1" fmla="*/ 55771 h 2839147"/>
                <a:gd name="connsiteX2" fmla="*/ 2885440 w 3077100"/>
                <a:gd name="connsiteY2" fmla="*/ 2670966 h 2839147"/>
                <a:gd name="connsiteX3" fmla="*/ 152810 w 3077100"/>
                <a:gd name="connsiteY3" fmla="*/ 2802085 h 2839147"/>
                <a:gd name="connsiteX4" fmla="*/ 0 w 3077100"/>
                <a:gd name="connsiteY4" fmla="*/ 0 h 2839147"/>
                <a:gd name="connsiteX0" fmla="*/ 0 w 3084012"/>
                <a:gd name="connsiteY0" fmla="*/ 0 h 2810619"/>
                <a:gd name="connsiteX1" fmla="*/ 3007415 w 3084012"/>
                <a:gd name="connsiteY1" fmla="*/ 55771 h 2810619"/>
                <a:gd name="connsiteX2" fmla="*/ 2895591 w 3084012"/>
                <a:gd name="connsiteY2" fmla="*/ 2605068 h 2810619"/>
                <a:gd name="connsiteX3" fmla="*/ 152810 w 3084012"/>
                <a:gd name="connsiteY3" fmla="*/ 2802085 h 2810619"/>
                <a:gd name="connsiteX4" fmla="*/ 0 w 3084012"/>
                <a:gd name="connsiteY4" fmla="*/ 0 h 2810619"/>
                <a:gd name="connsiteX0" fmla="*/ 0 w 3108841"/>
                <a:gd name="connsiteY0" fmla="*/ 0 h 2802085"/>
                <a:gd name="connsiteX1" fmla="*/ 3007415 w 3108841"/>
                <a:gd name="connsiteY1" fmla="*/ 55771 h 2802085"/>
                <a:gd name="connsiteX2" fmla="*/ 2930854 w 3108841"/>
                <a:gd name="connsiteY2" fmla="*/ 2501276 h 2802085"/>
                <a:gd name="connsiteX3" fmla="*/ 152810 w 3108841"/>
                <a:gd name="connsiteY3" fmla="*/ 2802085 h 2802085"/>
                <a:gd name="connsiteX4" fmla="*/ 0 w 3108841"/>
                <a:gd name="connsiteY4" fmla="*/ 0 h 2802085"/>
                <a:gd name="connsiteX0" fmla="*/ 0 w 3073089"/>
                <a:gd name="connsiteY0" fmla="*/ 0 h 2802085"/>
                <a:gd name="connsiteX1" fmla="*/ 3007415 w 3073089"/>
                <a:gd name="connsiteY1" fmla="*/ 55771 h 2802085"/>
                <a:gd name="connsiteX2" fmla="*/ 2879470 w 3073089"/>
                <a:gd name="connsiteY2" fmla="*/ 2334344 h 2802085"/>
                <a:gd name="connsiteX3" fmla="*/ 152810 w 3073089"/>
                <a:gd name="connsiteY3" fmla="*/ 2802085 h 2802085"/>
                <a:gd name="connsiteX4" fmla="*/ 0 w 3073089"/>
                <a:gd name="connsiteY4" fmla="*/ 0 h 2802085"/>
                <a:gd name="connsiteX0" fmla="*/ 0 w 3142862"/>
                <a:gd name="connsiteY0" fmla="*/ 0 h 2802085"/>
                <a:gd name="connsiteX1" fmla="*/ 3007415 w 3142862"/>
                <a:gd name="connsiteY1" fmla="*/ 55771 h 2802085"/>
                <a:gd name="connsiteX2" fmla="*/ 2879470 w 3142862"/>
                <a:gd name="connsiteY2" fmla="*/ 2334344 h 2802085"/>
                <a:gd name="connsiteX3" fmla="*/ 152810 w 3142862"/>
                <a:gd name="connsiteY3" fmla="*/ 2802085 h 2802085"/>
                <a:gd name="connsiteX4" fmla="*/ 0 w 3142862"/>
                <a:gd name="connsiteY4" fmla="*/ 0 h 2802085"/>
                <a:gd name="connsiteX0" fmla="*/ 0 w 3142862"/>
                <a:gd name="connsiteY0" fmla="*/ 0 h 2860388"/>
                <a:gd name="connsiteX1" fmla="*/ 3007415 w 3142862"/>
                <a:gd name="connsiteY1" fmla="*/ 55771 h 2860388"/>
                <a:gd name="connsiteX2" fmla="*/ 2879470 w 3142862"/>
                <a:gd name="connsiteY2" fmla="*/ 2334344 h 2860388"/>
                <a:gd name="connsiteX3" fmla="*/ 187196 w 3142862"/>
                <a:gd name="connsiteY3" fmla="*/ 2860388 h 2860388"/>
                <a:gd name="connsiteX4" fmla="*/ 0 w 3142862"/>
                <a:gd name="connsiteY4" fmla="*/ 0 h 2860388"/>
                <a:gd name="connsiteX0" fmla="*/ 0 w 3142862"/>
                <a:gd name="connsiteY0" fmla="*/ 0 h 2876373"/>
                <a:gd name="connsiteX1" fmla="*/ 3007415 w 3142862"/>
                <a:gd name="connsiteY1" fmla="*/ 55771 h 2876373"/>
                <a:gd name="connsiteX2" fmla="*/ 2879470 w 3142862"/>
                <a:gd name="connsiteY2" fmla="*/ 2334344 h 2876373"/>
                <a:gd name="connsiteX3" fmla="*/ 187196 w 3142862"/>
                <a:gd name="connsiteY3" fmla="*/ 2860388 h 2876373"/>
                <a:gd name="connsiteX4" fmla="*/ 0 w 3142862"/>
                <a:gd name="connsiteY4" fmla="*/ 0 h 2876373"/>
                <a:gd name="connsiteX0" fmla="*/ 0 w 3142862"/>
                <a:gd name="connsiteY0" fmla="*/ 0 h 2869960"/>
                <a:gd name="connsiteX1" fmla="*/ 3007415 w 3142862"/>
                <a:gd name="connsiteY1" fmla="*/ 55771 h 2869960"/>
                <a:gd name="connsiteX2" fmla="*/ 2879470 w 3142862"/>
                <a:gd name="connsiteY2" fmla="*/ 2334344 h 2869960"/>
                <a:gd name="connsiteX3" fmla="*/ 187196 w 3142862"/>
                <a:gd name="connsiteY3" fmla="*/ 2860388 h 2869960"/>
                <a:gd name="connsiteX4" fmla="*/ 0 w 3142862"/>
                <a:gd name="connsiteY4" fmla="*/ 0 h 2869960"/>
                <a:gd name="connsiteX0" fmla="*/ 0 w 3142862"/>
                <a:gd name="connsiteY0" fmla="*/ 0 h 2875403"/>
                <a:gd name="connsiteX1" fmla="*/ 3007415 w 3142862"/>
                <a:gd name="connsiteY1" fmla="*/ 55771 h 2875403"/>
                <a:gd name="connsiteX2" fmla="*/ 2879470 w 3142862"/>
                <a:gd name="connsiteY2" fmla="*/ 2334344 h 2875403"/>
                <a:gd name="connsiteX3" fmla="*/ 187196 w 3142862"/>
                <a:gd name="connsiteY3" fmla="*/ 2860388 h 2875403"/>
                <a:gd name="connsiteX4" fmla="*/ 0 w 3142862"/>
                <a:gd name="connsiteY4" fmla="*/ 0 h 2875403"/>
                <a:gd name="connsiteX0" fmla="*/ 0 w 3155056"/>
                <a:gd name="connsiteY0" fmla="*/ 0 h 2875403"/>
                <a:gd name="connsiteX1" fmla="*/ 3007415 w 3155056"/>
                <a:gd name="connsiteY1" fmla="*/ 55771 h 2875403"/>
                <a:gd name="connsiteX2" fmla="*/ 2879470 w 3155056"/>
                <a:gd name="connsiteY2" fmla="*/ 2334344 h 2875403"/>
                <a:gd name="connsiteX3" fmla="*/ 187196 w 3155056"/>
                <a:gd name="connsiteY3" fmla="*/ 2860388 h 2875403"/>
                <a:gd name="connsiteX4" fmla="*/ 0 w 3155056"/>
                <a:gd name="connsiteY4" fmla="*/ 0 h 2875403"/>
                <a:gd name="connsiteX0" fmla="*/ 0 w 3111070"/>
                <a:gd name="connsiteY0" fmla="*/ 0 h 2875403"/>
                <a:gd name="connsiteX1" fmla="*/ 3007415 w 3111070"/>
                <a:gd name="connsiteY1" fmla="*/ 55771 h 2875403"/>
                <a:gd name="connsiteX2" fmla="*/ 2879470 w 3111070"/>
                <a:gd name="connsiteY2" fmla="*/ 2334344 h 2875403"/>
                <a:gd name="connsiteX3" fmla="*/ 187196 w 3111070"/>
                <a:gd name="connsiteY3" fmla="*/ 2860388 h 2875403"/>
                <a:gd name="connsiteX4" fmla="*/ 0 w 3111070"/>
                <a:gd name="connsiteY4" fmla="*/ 0 h 2875403"/>
                <a:gd name="connsiteX0" fmla="*/ 0 w 3116300"/>
                <a:gd name="connsiteY0" fmla="*/ 0 h 2875403"/>
                <a:gd name="connsiteX1" fmla="*/ 3007415 w 3116300"/>
                <a:gd name="connsiteY1" fmla="*/ 55771 h 2875403"/>
                <a:gd name="connsiteX2" fmla="*/ 2879470 w 3116300"/>
                <a:gd name="connsiteY2" fmla="*/ 2334344 h 2875403"/>
                <a:gd name="connsiteX3" fmla="*/ 187196 w 3116300"/>
                <a:gd name="connsiteY3" fmla="*/ 2860388 h 2875403"/>
                <a:gd name="connsiteX4" fmla="*/ 0 w 3116300"/>
                <a:gd name="connsiteY4" fmla="*/ 0 h 2875403"/>
                <a:gd name="connsiteX0" fmla="*/ 0 w 3083363"/>
                <a:gd name="connsiteY0" fmla="*/ 0 h 2875403"/>
                <a:gd name="connsiteX1" fmla="*/ 2885378 w 3083363"/>
                <a:gd name="connsiteY1" fmla="*/ 56216 h 2875403"/>
                <a:gd name="connsiteX2" fmla="*/ 2879470 w 3083363"/>
                <a:gd name="connsiteY2" fmla="*/ 2334344 h 2875403"/>
                <a:gd name="connsiteX3" fmla="*/ 187196 w 3083363"/>
                <a:gd name="connsiteY3" fmla="*/ 2860388 h 2875403"/>
                <a:gd name="connsiteX4" fmla="*/ 0 w 3083363"/>
                <a:gd name="connsiteY4" fmla="*/ 0 h 2875403"/>
                <a:gd name="connsiteX0" fmla="*/ 0 w 3096263"/>
                <a:gd name="connsiteY0" fmla="*/ 0 h 2875403"/>
                <a:gd name="connsiteX1" fmla="*/ 2937628 w 3096263"/>
                <a:gd name="connsiteY1" fmla="*/ 51384 h 2875403"/>
                <a:gd name="connsiteX2" fmla="*/ 2879470 w 3096263"/>
                <a:gd name="connsiteY2" fmla="*/ 2334344 h 2875403"/>
                <a:gd name="connsiteX3" fmla="*/ 187196 w 3096263"/>
                <a:gd name="connsiteY3" fmla="*/ 2860388 h 2875403"/>
                <a:gd name="connsiteX4" fmla="*/ 0 w 3096263"/>
                <a:gd name="connsiteY4" fmla="*/ 0 h 2875403"/>
                <a:gd name="connsiteX0" fmla="*/ 0 w 3094279"/>
                <a:gd name="connsiteY0" fmla="*/ 0 h 2875403"/>
                <a:gd name="connsiteX1" fmla="*/ 2930002 w 3094279"/>
                <a:gd name="connsiteY1" fmla="*/ 101565 h 2875403"/>
                <a:gd name="connsiteX2" fmla="*/ 2879470 w 3094279"/>
                <a:gd name="connsiteY2" fmla="*/ 2334344 h 2875403"/>
                <a:gd name="connsiteX3" fmla="*/ 187196 w 3094279"/>
                <a:gd name="connsiteY3" fmla="*/ 2860388 h 2875403"/>
                <a:gd name="connsiteX4" fmla="*/ 0 w 3094279"/>
                <a:gd name="connsiteY4" fmla="*/ 0 h 2875403"/>
                <a:gd name="connsiteX0" fmla="*/ 0 w 3102449"/>
                <a:gd name="connsiteY0" fmla="*/ 0 h 2875403"/>
                <a:gd name="connsiteX1" fmla="*/ 2960524 w 3102449"/>
                <a:gd name="connsiteY1" fmla="*/ 112644 h 2875403"/>
                <a:gd name="connsiteX2" fmla="*/ 2879470 w 3102449"/>
                <a:gd name="connsiteY2" fmla="*/ 2334344 h 2875403"/>
                <a:gd name="connsiteX3" fmla="*/ 187196 w 3102449"/>
                <a:gd name="connsiteY3" fmla="*/ 2860388 h 2875403"/>
                <a:gd name="connsiteX4" fmla="*/ 0 w 3102449"/>
                <a:gd name="connsiteY4" fmla="*/ 0 h 2875403"/>
                <a:gd name="connsiteX0" fmla="*/ 0 w 3104921"/>
                <a:gd name="connsiteY0" fmla="*/ 0 h 2875403"/>
                <a:gd name="connsiteX1" fmla="*/ 2969318 w 3104921"/>
                <a:gd name="connsiteY1" fmla="*/ 139644 h 2875403"/>
                <a:gd name="connsiteX2" fmla="*/ 2879470 w 3104921"/>
                <a:gd name="connsiteY2" fmla="*/ 2334344 h 2875403"/>
                <a:gd name="connsiteX3" fmla="*/ 187196 w 3104921"/>
                <a:gd name="connsiteY3" fmla="*/ 2860388 h 2875403"/>
                <a:gd name="connsiteX4" fmla="*/ 0 w 3104921"/>
                <a:gd name="connsiteY4" fmla="*/ 0 h 2875403"/>
                <a:gd name="connsiteX0" fmla="*/ 0 w 3097647"/>
                <a:gd name="connsiteY0" fmla="*/ 0 h 2875403"/>
                <a:gd name="connsiteX1" fmla="*/ 2942864 w 3097647"/>
                <a:gd name="connsiteY1" fmla="*/ 186902 h 2875403"/>
                <a:gd name="connsiteX2" fmla="*/ 2879470 w 3097647"/>
                <a:gd name="connsiteY2" fmla="*/ 2334344 h 2875403"/>
                <a:gd name="connsiteX3" fmla="*/ 187196 w 3097647"/>
                <a:gd name="connsiteY3" fmla="*/ 2860388 h 2875403"/>
                <a:gd name="connsiteX4" fmla="*/ 0 w 3097647"/>
                <a:gd name="connsiteY4" fmla="*/ 0 h 2875403"/>
                <a:gd name="connsiteX0" fmla="*/ 0 w 3053237"/>
                <a:gd name="connsiteY0" fmla="*/ 0 h 2830026"/>
                <a:gd name="connsiteX1" fmla="*/ 2898454 w 3053237"/>
                <a:gd name="connsiteY1" fmla="*/ 141525 h 2830026"/>
                <a:gd name="connsiteX2" fmla="*/ 2835060 w 3053237"/>
                <a:gd name="connsiteY2" fmla="*/ 2288967 h 2830026"/>
                <a:gd name="connsiteX3" fmla="*/ 142786 w 3053237"/>
                <a:gd name="connsiteY3" fmla="*/ 2815011 h 2830026"/>
                <a:gd name="connsiteX4" fmla="*/ 0 w 3053237"/>
                <a:gd name="connsiteY4" fmla="*/ 0 h 2830026"/>
                <a:gd name="connsiteX0" fmla="*/ 0 w 3002552"/>
                <a:gd name="connsiteY0" fmla="*/ 0 h 2783683"/>
                <a:gd name="connsiteX1" fmla="*/ 2847769 w 3002552"/>
                <a:gd name="connsiteY1" fmla="*/ 95182 h 2783683"/>
                <a:gd name="connsiteX2" fmla="*/ 2784375 w 3002552"/>
                <a:gd name="connsiteY2" fmla="*/ 2242624 h 2783683"/>
                <a:gd name="connsiteX3" fmla="*/ 92101 w 3002552"/>
                <a:gd name="connsiteY3" fmla="*/ 2768668 h 2783683"/>
                <a:gd name="connsiteX4" fmla="*/ 0 w 3002552"/>
                <a:gd name="connsiteY4" fmla="*/ 0 h 2783683"/>
                <a:gd name="connsiteX0" fmla="*/ 0 w 3002552"/>
                <a:gd name="connsiteY0" fmla="*/ 0 h 2780993"/>
                <a:gd name="connsiteX1" fmla="*/ 2847769 w 3002552"/>
                <a:gd name="connsiteY1" fmla="*/ 95182 h 2780993"/>
                <a:gd name="connsiteX2" fmla="*/ 2784375 w 3002552"/>
                <a:gd name="connsiteY2" fmla="*/ 2242624 h 2780993"/>
                <a:gd name="connsiteX3" fmla="*/ 92101 w 3002552"/>
                <a:gd name="connsiteY3" fmla="*/ 2768668 h 2780993"/>
                <a:gd name="connsiteX4" fmla="*/ 0 w 3002552"/>
                <a:gd name="connsiteY4" fmla="*/ 0 h 2780993"/>
                <a:gd name="connsiteX0" fmla="*/ 0 w 3008312"/>
                <a:gd name="connsiteY0" fmla="*/ 0 h 2781844"/>
                <a:gd name="connsiteX1" fmla="*/ 2847769 w 3008312"/>
                <a:gd name="connsiteY1" fmla="*/ 95182 h 2781844"/>
                <a:gd name="connsiteX2" fmla="*/ 2792196 w 3008312"/>
                <a:gd name="connsiteY2" fmla="*/ 2275334 h 2781844"/>
                <a:gd name="connsiteX3" fmla="*/ 92101 w 3008312"/>
                <a:gd name="connsiteY3" fmla="*/ 2768668 h 2781844"/>
                <a:gd name="connsiteX4" fmla="*/ 0 w 3008312"/>
                <a:gd name="connsiteY4" fmla="*/ 0 h 2781844"/>
                <a:gd name="connsiteX0" fmla="*/ 0 w 2989495"/>
                <a:gd name="connsiteY0" fmla="*/ 0 h 2781844"/>
                <a:gd name="connsiteX1" fmla="*/ 2847769 w 2989495"/>
                <a:gd name="connsiteY1" fmla="*/ 95182 h 2781844"/>
                <a:gd name="connsiteX2" fmla="*/ 2792196 w 2989495"/>
                <a:gd name="connsiteY2" fmla="*/ 2275334 h 2781844"/>
                <a:gd name="connsiteX3" fmla="*/ 92101 w 2989495"/>
                <a:gd name="connsiteY3" fmla="*/ 2768668 h 2781844"/>
                <a:gd name="connsiteX4" fmla="*/ 0 w 2989495"/>
                <a:gd name="connsiteY4" fmla="*/ 0 h 2781844"/>
                <a:gd name="connsiteX0" fmla="*/ 0 w 3011870"/>
                <a:gd name="connsiteY0" fmla="*/ 0 h 2781844"/>
                <a:gd name="connsiteX1" fmla="*/ 2847769 w 3011870"/>
                <a:gd name="connsiteY1" fmla="*/ 95182 h 2781844"/>
                <a:gd name="connsiteX2" fmla="*/ 2792196 w 3011870"/>
                <a:gd name="connsiteY2" fmla="*/ 2275334 h 2781844"/>
                <a:gd name="connsiteX3" fmla="*/ 92101 w 3011870"/>
                <a:gd name="connsiteY3" fmla="*/ 2768668 h 2781844"/>
                <a:gd name="connsiteX4" fmla="*/ 0 w 3011870"/>
                <a:gd name="connsiteY4" fmla="*/ 0 h 2781844"/>
                <a:gd name="connsiteX0" fmla="*/ 0 w 3011870"/>
                <a:gd name="connsiteY0" fmla="*/ 0 h 2783262"/>
                <a:gd name="connsiteX1" fmla="*/ 2847769 w 3011870"/>
                <a:gd name="connsiteY1" fmla="*/ 95182 h 2783262"/>
                <a:gd name="connsiteX2" fmla="*/ 2792196 w 3011870"/>
                <a:gd name="connsiteY2" fmla="*/ 2275334 h 2783262"/>
                <a:gd name="connsiteX3" fmla="*/ 92101 w 3011870"/>
                <a:gd name="connsiteY3" fmla="*/ 2768668 h 2783262"/>
                <a:gd name="connsiteX4" fmla="*/ 0 w 3011870"/>
                <a:gd name="connsiteY4" fmla="*/ 0 h 2783262"/>
                <a:gd name="connsiteX0" fmla="*/ 0 w 3011870"/>
                <a:gd name="connsiteY0" fmla="*/ 0 h 2767189"/>
                <a:gd name="connsiteX1" fmla="*/ 2847769 w 3011870"/>
                <a:gd name="connsiteY1" fmla="*/ 95182 h 2767189"/>
                <a:gd name="connsiteX2" fmla="*/ 2792196 w 3011870"/>
                <a:gd name="connsiteY2" fmla="*/ 2275334 h 2767189"/>
                <a:gd name="connsiteX3" fmla="*/ 113833 w 3011870"/>
                <a:gd name="connsiteY3" fmla="*/ 2752010 h 2767189"/>
                <a:gd name="connsiteX4" fmla="*/ 0 w 3011870"/>
                <a:gd name="connsiteY4" fmla="*/ 0 h 2767189"/>
                <a:gd name="connsiteX0" fmla="*/ 0 w 3011870"/>
                <a:gd name="connsiteY0" fmla="*/ 0 h 2764048"/>
                <a:gd name="connsiteX1" fmla="*/ 2847769 w 3011870"/>
                <a:gd name="connsiteY1" fmla="*/ 95182 h 2764048"/>
                <a:gd name="connsiteX2" fmla="*/ 2792196 w 3011870"/>
                <a:gd name="connsiteY2" fmla="*/ 2275334 h 2764048"/>
                <a:gd name="connsiteX3" fmla="*/ 128682 w 3011870"/>
                <a:gd name="connsiteY3" fmla="*/ 2748749 h 2764048"/>
                <a:gd name="connsiteX4" fmla="*/ 0 w 3011870"/>
                <a:gd name="connsiteY4" fmla="*/ 0 h 2764048"/>
                <a:gd name="connsiteX0" fmla="*/ 0 w 3011870"/>
                <a:gd name="connsiteY0" fmla="*/ 0 h 2766482"/>
                <a:gd name="connsiteX1" fmla="*/ 2847769 w 3011870"/>
                <a:gd name="connsiteY1" fmla="*/ 95182 h 2766482"/>
                <a:gd name="connsiteX2" fmla="*/ 2792196 w 3011870"/>
                <a:gd name="connsiteY2" fmla="*/ 2275334 h 2766482"/>
                <a:gd name="connsiteX3" fmla="*/ 118548 w 3011870"/>
                <a:gd name="connsiteY3" fmla="*/ 2751276 h 2766482"/>
                <a:gd name="connsiteX4" fmla="*/ 0 w 3011870"/>
                <a:gd name="connsiteY4" fmla="*/ 0 h 2766482"/>
                <a:gd name="connsiteX0" fmla="*/ 0 w 3011870"/>
                <a:gd name="connsiteY0" fmla="*/ 0 h 2769615"/>
                <a:gd name="connsiteX1" fmla="*/ 2847769 w 3011870"/>
                <a:gd name="connsiteY1" fmla="*/ 95182 h 2769615"/>
                <a:gd name="connsiteX2" fmla="*/ 2792196 w 3011870"/>
                <a:gd name="connsiteY2" fmla="*/ 2275334 h 2769615"/>
                <a:gd name="connsiteX3" fmla="*/ 113120 w 3011870"/>
                <a:gd name="connsiteY3" fmla="*/ 2754527 h 2769615"/>
                <a:gd name="connsiteX4" fmla="*/ 0 w 3011870"/>
                <a:gd name="connsiteY4" fmla="*/ 0 h 2769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1870" h="2769615">
                  <a:moveTo>
                    <a:pt x="0" y="0"/>
                  </a:moveTo>
                  <a:cubicBezTo>
                    <a:pt x="1127017" y="85961"/>
                    <a:pt x="1845297" y="76592"/>
                    <a:pt x="2847769" y="95182"/>
                  </a:cubicBezTo>
                  <a:cubicBezTo>
                    <a:pt x="2777291" y="1004083"/>
                    <a:pt x="3289279" y="2013053"/>
                    <a:pt x="2792196" y="2275334"/>
                  </a:cubicBezTo>
                  <a:cubicBezTo>
                    <a:pt x="2409503" y="2508287"/>
                    <a:pt x="1123783" y="2845055"/>
                    <a:pt x="113120" y="2754527"/>
                  </a:cubicBezTo>
                  <a:cubicBezTo>
                    <a:pt x="-60175" y="1676365"/>
                    <a:pt x="148001" y="80441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215900" dist="114300" dir="4800000" sx="99000" sy="99000" algn="tr" rotWithShape="0">
                <a:prstClr val="black">
                  <a:alpha val="4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" name="Groupe 14"/>
            <p:cNvGrpSpPr/>
            <p:nvPr/>
          </p:nvGrpSpPr>
          <p:grpSpPr>
            <a:xfrm>
              <a:off x="911151" y="2262448"/>
              <a:ext cx="3261912" cy="2876166"/>
              <a:chOff x="3851532" y="1530934"/>
              <a:chExt cx="3261912" cy="2876166"/>
            </a:xfrm>
          </p:grpSpPr>
          <p:sp>
            <p:nvSpPr>
              <p:cNvPr id="7" name="Rectangle 5"/>
              <p:cNvSpPr/>
              <p:nvPr/>
            </p:nvSpPr>
            <p:spPr>
              <a:xfrm rot="21074577">
                <a:off x="3851532" y="1530934"/>
                <a:ext cx="3116185" cy="2876166"/>
              </a:xfrm>
              <a:custGeom>
                <a:avLst/>
                <a:gdLst>
                  <a:gd name="connsiteX0" fmla="*/ 0 w 2958182"/>
                  <a:gd name="connsiteY0" fmla="*/ 0 h 2855644"/>
                  <a:gd name="connsiteX1" fmla="*/ 2958182 w 2958182"/>
                  <a:gd name="connsiteY1" fmla="*/ 0 h 2855644"/>
                  <a:gd name="connsiteX2" fmla="*/ 2958182 w 2958182"/>
                  <a:gd name="connsiteY2" fmla="*/ 2855644 h 2855644"/>
                  <a:gd name="connsiteX3" fmla="*/ 0 w 2958182"/>
                  <a:gd name="connsiteY3" fmla="*/ 2855644 h 2855644"/>
                  <a:gd name="connsiteX4" fmla="*/ 0 w 2958182"/>
                  <a:gd name="connsiteY4" fmla="*/ 0 h 2855644"/>
                  <a:gd name="connsiteX0" fmla="*/ 0 w 2958182"/>
                  <a:gd name="connsiteY0" fmla="*/ 0 h 2855644"/>
                  <a:gd name="connsiteX1" fmla="*/ 2958182 w 2958182"/>
                  <a:gd name="connsiteY1" fmla="*/ 0 h 2855644"/>
                  <a:gd name="connsiteX2" fmla="*/ 2958182 w 2958182"/>
                  <a:gd name="connsiteY2" fmla="*/ 2855644 h 2855644"/>
                  <a:gd name="connsiteX3" fmla="*/ 99227 w 2958182"/>
                  <a:gd name="connsiteY3" fmla="*/ 2774555 h 2855644"/>
                  <a:gd name="connsiteX4" fmla="*/ 0 w 2958182"/>
                  <a:gd name="connsiteY4" fmla="*/ 0 h 2855644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48460 w 3007415"/>
                  <a:gd name="connsiteY3" fmla="*/ 2830326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48460 w 3007415"/>
                  <a:gd name="connsiteY3" fmla="*/ 2830326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48460 w 3007415"/>
                  <a:gd name="connsiteY3" fmla="*/ 2830326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52810 w 3007415"/>
                  <a:gd name="connsiteY3" fmla="*/ 2802085 h 2911415"/>
                  <a:gd name="connsiteX4" fmla="*/ 0 w 3007415"/>
                  <a:gd name="connsiteY4" fmla="*/ 0 h 2911415"/>
                  <a:gd name="connsiteX0" fmla="*/ 0 w 3007415"/>
                  <a:gd name="connsiteY0" fmla="*/ 0 h 2911415"/>
                  <a:gd name="connsiteX1" fmla="*/ 3007415 w 3007415"/>
                  <a:gd name="connsiteY1" fmla="*/ 55771 h 2911415"/>
                  <a:gd name="connsiteX2" fmla="*/ 3007415 w 3007415"/>
                  <a:gd name="connsiteY2" fmla="*/ 2911415 h 2911415"/>
                  <a:gd name="connsiteX3" fmla="*/ 152810 w 3007415"/>
                  <a:gd name="connsiteY3" fmla="*/ 2802085 h 2911415"/>
                  <a:gd name="connsiteX4" fmla="*/ 0 w 3007415"/>
                  <a:gd name="connsiteY4" fmla="*/ 0 h 2911415"/>
                  <a:gd name="connsiteX0" fmla="*/ 0 w 3007415"/>
                  <a:gd name="connsiteY0" fmla="*/ 0 h 2802085"/>
                  <a:gd name="connsiteX1" fmla="*/ 3007415 w 3007415"/>
                  <a:gd name="connsiteY1" fmla="*/ 55771 h 2802085"/>
                  <a:gd name="connsiteX2" fmla="*/ 2795981 w 3007415"/>
                  <a:gd name="connsiteY2" fmla="*/ 2782473 h 2802085"/>
                  <a:gd name="connsiteX3" fmla="*/ 152810 w 3007415"/>
                  <a:gd name="connsiteY3" fmla="*/ 2802085 h 2802085"/>
                  <a:gd name="connsiteX4" fmla="*/ 0 w 3007415"/>
                  <a:gd name="connsiteY4" fmla="*/ 0 h 2802085"/>
                  <a:gd name="connsiteX0" fmla="*/ 0 w 3007415"/>
                  <a:gd name="connsiteY0" fmla="*/ 0 h 2910528"/>
                  <a:gd name="connsiteX1" fmla="*/ 3007415 w 3007415"/>
                  <a:gd name="connsiteY1" fmla="*/ 55771 h 2910528"/>
                  <a:gd name="connsiteX2" fmla="*/ 2795981 w 3007415"/>
                  <a:gd name="connsiteY2" fmla="*/ 2782473 h 2910528"/>
                  <a:gd name="connsiteX3" fmla="*/ 152810 w 3007415"/>
                  <a:gd name="connsiteY3" fmla="*/ 2802085 h 2910528"/>
                  <a:gd name="connsiteX4" fmla="*/ 0 w 3007415"/>
                  <a:gd name="connsiteY4" fmla="*/ 0 h 2910528"/>
                  <a:gd name="connsiteX0" fmla="*/ 0 w 3016462"/>
                  <a:gd name="connsiteY0" fmla="*/ 0 h 2910528"/>
                  <a:gd name="connsiteX1" fmla="*/ 3007415 w 3016462"/>
                  <a:gd name="connsiteY1" fmla="*/ 55771 h 2910528"/>
                  <a:gd name="connsiteX2" fmla="*/ 2795981 w 3016462"/>
                  <a:gd name="connsiteY2" fmla="*/ 2782473 h 2910528"/>
                  <a:gd name="connsiteX3" fmla="*/ 152810 w 3016462"/>
                  <a:gd name="connsiteY3" fmla="*/ 2802085 h 2910528"/>
                  <a:gd name="connsiteX4" fmla="*/ 0 w 3016462"/>
                  <a:gd name="connsiteY4" fmla="*/ 0 h 2910528"/>
                  <a:gd name="connsiteX0" fmla="*/ 0 w 3064249"/>
                  <a:gd name="connsiteY0" fmla="*/ 0 h 2898641"/>
                  <a:gd name="connsiteX1" fmla="*/ 3007415 w 3064249"/>
                  <a:gd name="connsiteY1" fmla="*/ 55771 h 2898641"/>
                  <a:gd name="connsiteX2" fmla="*/ 2875643 w 3064249"/>
                  <a:gd name="connsiteY2" fmla="*/ 2765832 h 2898641"/>
                  <a:gd name="connsiteX3" fmla="*/ 152810 w 3064249"/>
                  <a:gd name="connsiteY3" fmla="*/ 2802085 h 2898641"/>
                  <a:gd name="connsiteX4" fmla="*/ 0 w 3064249"/>
                  <a:gd name="connsiteY4" fmla="*/ 0 h 2898641"/>
                  <a:gd name="connsiteX0" fmla="*/ 0 w 3070540"/>
                  <a:gd name="connsiteY0" fmla="*/ 0 h 2898641"/>
                  <a:gd name="connsiteX1" fmla="*/ 3007415 w 3070540"/>
                  <a:gd name="connsiteY1" fmla="*/ 55771 h 2898641"/>
                  <a:gd name="connsiteX2" fmla="*/ 2875643 w 3070540"/>
                  <a:gd name="connsiteY2" fmla="*/ 2765832 h 2898641"/>
                  <a:gd name="connsiteX3" fmla="*/ 152810 w 3070540"/>
                  <a:gd name="connsiteY3" fmla="*/ 2802085 h 2898641"/>
                  <a:gd name="connsiteX4" fmla="*/ 0 w 3070540"/>
                  <a:gd name="connsiteY4" fmla="*/ 0 h 2898641"/>
                  <a:gd name="connsiteX0" fmla="*/ 0 w 3050496"/>
                  <a:gd name="connsiteY0" fmla="*/ 0 h 2831008"/>
                  <a:gd name="connsiteX1" fmla="*/ 3007415 w 3050496"/>
                  <a:gd name="connsiteY1" fmla="*/ 55771 h 2831008"/>
                  <a:gd name="connsiteX2" fmla="*/ 2844527 w 3050496"/>
                  <a:gd name="connsiteY2" fmla="*/ 2655027 h 2831008"/>
                  <a:gd name="connsiteX3" fmla="*/ 152810 w 3050496"/>
                  <a:gd name="connsiteY3" fmla="*/ 2802085 h 2831008"/>
                  <a:gd name="connsiteX4" fmla="*/ 0 w 3050496"/>
                  <a:gd name="connsiteY4" fmla="*/ 0 h 2831008"/>
                  <a:gd name="connsiteX0" fmla="*/ 0 w 3083026"/>
                  <a:gd name="connsiteY0" fmla="*/ 0 h 2802085"/>
                  <a:gd name="connsiteX1" fmla="*/ 3007415 w 3083026"/>
                  <a:gd name="connsiteY1" fmla="*/ 55771 h 2802085"/>
                  <a:gd name="connsiteX2" fmla="*/ 2894153 w 3083026"/>
                  <a:gd name="connsiteY2" fmla="*/ 2551842 h 2802085"/>
                  <a:gd name="connsiteX3" fmla="*/ 152810 w 3083026"/>
                  <a:gd name="connsiteY3" fmla="*/ 2802085 h 2802085"/>
                  <a:gd name="connsiteX4" fmla="*/ 0 w 3083026"/>
                  <a:gd name="connsiteY4" fmla="*/ 0 h 2802085"/>
                  <a:gd name="connsiteX0" fmla="*/ 0 w 3077100"/>
                  <a:gd name="connsiteY0" fmla="*/ 0 h 2839147"/>
                  <a:gd name="connsiteX1" fmla="*/ 3007415 w 3077100"/>
                  <a:gd name="connsiteY1" fmla="*/ 55771 h 2839147"/>
                  <a:gd name="connsiteX2" fmla="*/ 2885440 w 3077100"/>
                  <a:gd name="connsiteY2" fmla="*/ 2670966 h 2839147"/>
                  <a:gd name="connsiteX3" fmla="*/ 152810 w 3077100"/>
                  <a:gd name="connsiteY3" fmla="*/ 2802085 h 2839147"/>
                  <a:gd name="connsiteX4" fmla="*/ 0 w 3077100"/>
                  <a:gd name="connsiteY4" fmla="*/ 0 h 2839147"/>
                  <a:gd name="connsiteX0" fmla="*/ 0 w 3084012"/>
                  <a:gd name="connsiteY0" fmla="*/ 0 h 2810619"/>
                  <a:gd name="connsiteX1" fmla="*/ 3007415 w 3084012"/>
                  <a:gd name="connsiteY1" fmla="*/ 55771 h 2810619"/>
                  <a:gd name="connsiteX2" fmla="*/ 2895591 w 3084012"/>
                  <a:gd name="connsiteY2" fmla="*/ 2605068 h 2810619"/>
                  <a:gd name="connsiteX3" fmla="*/ 152810 w 3084012"/>
                  <a:gd name="connsiteY3" fmla="*/ 2802085 h 2810619"/>
                  <a:gd name="connsiteX4" fmla="*/ 0 w 3084012"/>
                  <a:gd name="connsiteY4" fmla="*/ 0 h 2810619"/>
                  <a:gd name="connsiteX0" fmla="*/ 0 w 3108841"/>
                  <a:gd name="connsiteY0" fmla="*/ 0 h 2802085"/>
                  <a:gd name="connsiteX1" fmla="*/ 3007415 w 3108841"/>
                  <a:gd name="connsiteY1" fmla="*/ 55771 h 2802085"/>
                  <a:gd name="connsiteX2" fmla="*/ 2930854 w 3108841"/>
                  <a:gd name="connsiteY2" fmla="*/ 2501276 h 2802085"/>
                  <a:gd name="connsiteX3" fmla="*/ 152810 w 3108841"/>
                  <a:gd name="connsiteY3" fmla="*/ 2802085 h 2802085"/>
                  <a:gd name="connsiteX4" fmla="*/ 0 w 3108841"/>
                  <a:gd name="connsiteY4" fmla="*/ 0 h 2802085"/>
                  <a:gd name="connsiteX0" fmla="*/ 0 w 3073089"/>
                  <a:gd name="connsiteY0" fmla="*/ 0 h 2802085"/>
                  <a:gd name="connsiteX1" fmla="*/ 3007415 w 3073089"/>
                  <a:gd name="connsiteY1" fmla="*/ 55771 h 2802085"/>
                  <a:gd name="connsiteX2" fmla="*/ 2879470 w 3073089"/>
                  <a:gd name="connsiteY2" fmla="*/ 2334344 h 2802085"/>
                  <a:gd name="connsiteX3" fmla="*/ 152810 w 3073089"/>
                  <a:gd name="connsiteY3" fmla="*/ 2802085 h 2802085"/>
                  <a:gd name="connsiteX4" fmla="*/ 0 w 3073089"/>
                  <a:gd name="connsiteY4" fmla="*/ 0 h 2802085"/>
                  <a:gd name="connsiteX0" fmla="*/ 0 w 3142862"/>
                  <a:gd name="connsiteY0" fmla="*/ 0 h 2802085"/>
                  <a:gd name="connsiteX1" fmla="*/ 3007415 w 3142862"/>
                  <a:gd name="connsiteY1" fmla="*/ 55771 h 2802085"/>
                  <a:gd name="connsiteX2" fmla="*/ 2879470 w 3142862"/>
                  <a:gd name="connsiteY2" fmla="*/ 2334344 h 2802085"/>
                  <a:gd name="connsiteX3" fmla="*/ 152810 w 3142862"/>
                  <a:gd name="connsiteY3" fmla="*/ 2802085 h 2802085"/>
                  <a:gd name="connsiteX4" fmla="*/ 0 w 3142862"/>
                  <a:gd name="connsiteY4" fmla="*/ 0 h 2802085"/>
                  <a:gd name="connsiteX0" fmla="*/ 0 w 3142862"/>
                  <a:gd name="connsiteY0" fmla="*/ 0 h 2860388"/>
                  <a:gd name="connsiteX1" fmla="*/ 3007415 w 3142862"/>
                  <a:gd name="connsiteY1" fmla="*/ 55771 h 2860388"/>
                  <a:gd name="connsiteX2" fmla="*/ 2879470 w 3142862"/>
                  <a:gd name="connsiteY2" fmla="*/ 2334344 h 2860388"/>
                  <a:gd name="connsiteX3" fmla="*/ 187196 w 3142862"/>
                  <a:gd name="connsiteY3" fmla="*/ 2860388 h 2860388"/>
                  <a:gd name="connsiteX4" fmla="*/ 0 w 3142862"/>
                  <a:gd name="connsiteY4" fmla="*/ 0 h 2860388"/>
                  <a:gd name="connsiteX0" fmla="*/ 0 w 3142862"/>
                  <a:gd name="connsiteY0" fmla="*/ 0 h 2876373"/>
                  <a:gd name="connsiteX1" fmla="*/ 3007415 w 3142862"/>
                  <a:gd name="connsiteY1" fmla="*/ 55771 h 2876373"/>
                  <a:gd name="connsiteX2" fmla="*/ 2879470 w 3142862"/>
                  <a:gd name="connsiteY2" fmla="*/ 2334344 h 2876373"/>
                  <a:gd name="connsiteX3" fmla="*/ 187196 w 3142862"/>
                  <a:gd name="connsiteY3" fmla="*/ 2860388 h 2876373"/>
                  <a:gd name="connsiteX4" fmla="*/ 0 w 3142862"/>
                  <a:gd name="connsiteY4" fmla="*/ 0 h 2876373"/>
                  <a:gd name="connsiteX0" fmla="*/ 0 w 3142862"/>
                  <a:gd name="connsiteY0" fmla="*/ 0 h 2869960"/>
                  <a:gd name="connsiteX1" fmla="*/ 3007415 w 3142862"/>
                  <a:gd name="connsiteY1" fmla="*/ 55771 h 2869960"/>
                  <a:gd name="connsiteX2" fmla="*/ 2879470 w 3142862"/>
                  <a:gd name="connsiteY2" fmla="*/ 2334344 h 2869960"/>
                  <a:gd name="connsiteX3" fmla="*/ 187196 w 3142862"/>
                  <a:gd name="connsiteY3" fmla="*/ 2860388 h 2869960"/>
                  <a:gd name="connsiteX4" fmla="*/ 0 w 3142862"/>
                  <a:gd name="connsiteY4" fmla="*/ 0 h 2869960"/>
                  <a:gd name="connsiteX0" fmla="*/ 0 w 3142862"/>
                  <a:gd name="connsiteY0" fmla="*/ 0 h 2875403"/>
                  <a:gd name="connsiteX1" fmla="*/ 3007415 w 3142862"/>
                  <a:gd name="connsiteY1" fmla="*/ 55771 h 2875403"/>
                  <a:gd name="connsiteX2" fmla="*/ 2879470 w 3142862"/>
                  <a:gd name="connsiteY2" fmla="*/ 2334344 h 2875403"/>
                  <a:gd name="connsiteX3" fmla="*/ 187196 w 3142862"/>
                  <a:gd name="connsiteY3" fmla="*/ 2860388 h 2875403"/>
                  <a:gd name="connsiteX4" fmla="*/ 0 w 3142862"/>
                  <a:gd name="connsiteY4" fmla="*/ 0 h 2875403"/>
                  <a:gd name="connsiteX0" fmla="*/ 0 w 3155056"/>
                  <a:gd name="connsiteY0" fmla="*/ 0 h 2875403"/>
                  <a:gd name="connsiteX1" fmla="*/ 3007415 w 3155056"/>
                  <a:gd name="connsiteY1" fmla="*/ 55771 h 2875403"/>
                  <a:gd name="connsiteX2" fmla="*/ 2879470 w 3155056"/>
                  <a:gd name="connsiteY2" fmla="*/ 2334344 h 2875403"/>
                  <a:gd name="connsiteX3" fmla="*/ 187196 w 3155056"/>
                  <a:gd name="connsiteY3" fmla="*/ 2860388 h 2875403"/>
                  <a:gd name="connsiteX4" fmla="*/ 0 w 3155056"/>
                  <a:gd name="connsiteY4" fmla="*/ 0 h 2875403"/>
                  <a:gd name="connsiteX0" fmla="*/ 0 w 3111070"/>
                  <a:gd name="connsiteY0" fmla="*/ 0 h 2875403"/>
                  <a:gd name="connsiteX1" fmla="*/ 3007415 w 3111070"/>
                  <a:gd name="connsiteY1" fmla="*/ 55771 h 2875403"/>
                  <a:gd name="connsiteX2" fmla="*/ 2879470 w 3111070"/>
                  <a:gd name="connsiteY2" fmla="*/ 2334344 h 2875403"/>
                  <a:gd name="connsiteX3" fmla="*/ 187196 w 3111070"/>
                  <a:gd name="connsiteY3" fmla="*/ 2860388 h 2875403"/>
                  <a:gd name="connsiteX4" fmla="*/ 0 w 3111070"/>
                  <a:gd name="connsiteY4" fmla="*/ 0 h 2875403"/>
                  <a:gd name="connsiteX0" fmla="*/ 0 w 3116300"/>
                  <a:gd name="connsiteY0" fmla="*/ 0 h 2875403"/>
                  <a:gd name="connsiteX1" fmla="*/ 3007415 w 3116300"/>
                  <a:gd name="connsiteY1" fmla="*/ 55771 h 2875403"/>
                  <a:gd name="connsiteX2" fmla="*/ 2879470 w 3116300"/>
                  <a:gd name="connsiteY2" fmla="*/ 2334344 h 2875403"/>
                  <a:gd name="connsiteX3" fmla="*/ 187196 w 3116300"/>
                  <a:gd name="connsiteY3" fmla="*/ 2860388 h 2875403"/>
                  <a:gd name="connsiteX4" fmla="*/ 0 w 3116300"/>
                  <a:gd name="connsiteY4" fmla="*/ 0 h 287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6300" h="2875403">
                    <a:moveTo>
                      <a:pt x="0" y="0"/>
                    </a:moveTo>
                    <a:cubicBezTo>
                      <a:pt x="1127017" y="85961"/>
                      <a:pt x="2004943" y="37181"/>
                      <a:pt x="3007415" y="55771"/>
                    </a:cubicBezTo>
                    <a:cubicBezTo>
                      <a:pt x="2936937" y="964672"/>
                      <a:pt x="3368549" y="2290401"/>
                      <a:pt x="2879470" y="2334344"/>
                    </a:cubicBezTo>
                    <a:cubicBezTo>
                      <a:pt x="2708049" y="2614029"/>
                      <a:pt x="1197859" y="2950916"/>
                      <a:pt x="187196" y="2860388"/>
                    </a:cubicBezTo>
                    <a:cubicBezTo>
                      <a:pt x="13901" y="1782226"/>
                      <a:pt x="148001" y="804419"/>
                      <a:pt x="0" y="0"/>
                    </a:cubicBezTo>
                    <a:close/>
                  </a:path>
                </a:pathLst>
              </a:custGeom>
              <a:solidFill>
                <a:srgbClr val="ABFF2B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Triangle rectangle 7"/>
              <p:cNvSpPr/>
              <p:nvPr/>
            </p:nvSpPr>
            <p:spPr>
              <a:xfrm rot="14260875">
                <a:off x="6185180" y="3079114"/>
                <a:ext cx="337253" cy="1519274"/>
              </a:xfrm>
              <a:custGeom>
                <a:avLst/>
                <a:gdLst>
                  <a:gd name="connsiteX0" fmla="*/ 0 w 360040"/>
                  <a:gd name="connsiteY0" fmla="*/ 1205112 h 1205112"/>
                  <a:gd name="connsiteX1" fmla="*/ 0 w 360040"/>
                  <a:gd name="connsiteY1" fmla="*/ 0 h 1205112"/>
                  <a:gd name="connsiteX2" fmla="*/ 360040 w 360040"/>
                  <a:gd name="connsiteY2" fmla="*/ 1205112 h 1205112"/>
                  <a:gd name="connsiteX3" fmla="*/ 0 w 360040"/>
                  <a:gd name="connsiteY3" fmla="*/ 1205112 h 1205112"/>
                  <a:gd name="connsiteX0" fmla="*/ 0 w 284031"/>
                  <a:gd name="connsiteY0" fmla="*/ 1205112 h 1205112"/>
                  <a:gd name="connsiteX1" fmla="*/ 0 w 284031"/>
                  <a:gd name="connsiteY1" fmla="*/ 0 h 1205112"/>
                  <a:gd name="connsiteX2" fmla="*/ 284031 w 284031"/>
                  <a:gd name="connsiteY2" fmla="*/ 826409 h 1205112"/>
                  <a:gd name="connsiteX3" fmla="*/ 0 w 284031"/>
                  <a:gd name="connsiteY3" fmla="*/ 1205112 h 1205112"/>
                  <a:gd name="connsiteX0" fmla="*/ 0 w 366580"/>
                  <a:gd name="connsiteY0" fmla="*/ 1205112 h 1205112"/>
                  <a:gd name="connsiteX1" fmla="*/ 0 w 366580"/>
                  <a:gd name="connsiteY1" fmla="*/ 0 h 1205112"/>
                  <a:gd name="connsiteX2" fmla="*/ 366580 w 366580"/>
                  <a:gd name="connsiteY2" fmla="*/ 963165 h 1205112"/>
                  <a:gd name="connsiteX3" fmla="*/ 0 w 366580"/>
                  <a:gd name="connsiteY3" fmla="*/ 1205112 h 1205112"/>
                  <a:gd name="connsiteX0" fmla="*/ 0 w 366580"/>
                  <a:gd name="connsiteY0" fmla="*/ 1205112 h 1205112"/>
                  <a:gd name="connsiteX1" fmla="*/ 0 w 366580"/>
                  <a:gd name="connsiteY1" fmla="*/ 0 h 1205112"/>
                  <a:gd name="connsiteX2" fmla="*/ 366580 w 366580"/>
                  <a:gd name="connsiteY2" fmla="*/ 963165 h 1205112"/>
                  <a:gd name="connsiteX3" fmla="*/ 0 w 366580"/>
                  <a:gd name="connsiteY3" fmla="*/ 1205112 h 1205112"/>
                  <a:gd name="connsiteX0" fmla="*/ 0 w 375287"/>
                  <a:gd name="connsiteY0" fmla="*/ 1227782 h 1227782"/>
                  <a:gd name="connsiteX1" fmla="*/ 8707 w 375287"/>
                  <a:gd name="connsiteY1" fmla="*/ 0 h 1227782"/>
                  <a:gd name="connsiteX2" fmla="*/ 375287 w 375287"/>
                  <a:gd name="connsiteY2" fmla="*/ 963165 h 1227782"/>
                  <a:gd name="connsiteX3" fmla="*/ 0 w 375287"/>
                  <a:gd name="connsiteY3" fmla="*/ 1227782 h 1227782"/>
                  <a:gd name="connsiteX0" fmla="*/ 0 w 375287"/>
                  <a:gd name="connsiteY0" fmla="*/ 1227782 h 1227782"/>
                  <a:gd name="connsiteX1" fmla="*/ 8707 w 375287"/>
                  <a:gd name="connsiteY1" fmla="*/ 0 h 1227782"/>
                  <a:gd name="connsiteX2" fmla="*/ 375287 w 375287"/>
                  <a:gd name="connsiteY2" fmla="*/ 963165 h 1227782"/>
                  <a:gd name="connsiteX3" fmla="*/ 0 w 375287"/>
                  <a:gd name="connsiteY3" fmla="*/ 1227782 h 1227782"/>
                  <a:gd name="connsiteX0" fmla="*/ 0 w 375287"/>
                  <a:gd name="connsiteY0" fmla="*/ 1227782 h 1227782"/>
                  <a:gd name="connsiteX1" fmla="*/ 8707 w 375287"/>
                  <a:gd name="connsiteY1" fmla="*/ 0 h 1227782"/>
                  <a:gd name="connsiteX2" fmla="*/ 375287 w 375287"/>
                  <a:gd name="connsiteY2" fmla="*/ 963165 h 1227782"/>
                  <a:gd name="connsiteX3" fmla="*/ 0 w 375287"/>
                  <a:gd name="connsiteY3" fmla="*/ 1227782 h 1227782"/>
                  <a:gd name="connsiteX0" fmla="*/ 0 w 375287"/>
                  <a:gd name="connsiteY0" fmla="*/ 1227782 h 1227782"/>
                  <a:gd name="connsiteX1" fmla="*/ 8707 w 375287"/>
                  <a:gd name="connsiteY1" fmla="*/ 0 h 1227782"/>
                  <a:gd name="connsiteX2" fmla="*/ 375287 w 375287"/>
                  <a:gd name="connsiteY2" fmla="*/ 963165 h 1227782"/>
                  <a:gd name="connsiteX3" fmla="*/ 0 w 375287"/>
                  <a:gd name="connsiteY3" fmla="*/ 1227782 h 1227782"/>
                  <a:gd name="connsiteX0" fmla="*/ 0 w 375287"/>
                  <a:gd name="connsiteY0" fmla="*/ 1227782 h 1227782"/>
                  <a:gd name="connsiteX1" fmla="*/ 8707 w 375287"/>
                  <a:gd name="connsiteY1" fmla="*/ 0 h 1227782"/>
                  <a:gd name="connsiteX2" fmla="*/ 375287 w 375287"/>
                  <a:gd name="connsiteY2" fmla="*/ 963165 h 1227782"/>
                  <a:gd name="connsiteX3" fmla="*/ 0 w 375287"/>
                  <a:gd name="connsiteY3" fmla="*/ 1227782 h 1227782"/>
                  <a:gd name="connsiteX0" fmla="*/ 0 w 375287"/>
                  <a:gd name="connsiteY0" fmla="*/ 1227782 h 1227782"/>
                  <a:gd name="connsiteX1" fmla="*/ 8707 w 375287"/>
                  <a:gd name="connsiteY1" fmla="*/ 0 h 1227782"/>
                  <a:gd name="connsiteX2" fmla="*/ 375287 w 375287"/>
                  <a:gd name="connsiteY2" fmla="*/ 963165 h 1227782"/>
                  <a:gd name="connsiteX3" fmla="*/ 0 w 375287"/>
                  <a:gd name="connsiteY3" fmla="*/ 1227782 h 1227782"/>
                  <a:gd name="connsiteX0" fmla="*/ 126017 w 501304"/>
                  <a:gd name="connsiteY0" fmla="*/ 1227782 h 1227782"/>
                  <a:gd name="connsiteX1" fmla="*/ 134724 w 501304"/>
                  <a:gd name="connsiteY1" fmla="*/ 0 h 1227782"/>
                  <a:gd name="connsiteX2" fmla="*/ 501304 w 501304"/>
                  <a:gd name="connsiteY2" fmla="*/ 963165 h 1227782"/>
                  <a:gd name="connsiteX3" fmla="*/ 126017 w 501304"/>
                  <a:gd name="connsiteY3" fmla="*/ 1227782 h 1227782"/>
                  <a:gd name="connsiteX0" fmla="*/ 129311 w 504598"/>
                  <a:gd name="connsiteY0" fmla="*/ 1227782 h 1227782"/>
                  <a:gd name="connsiteX1" fmla="*/ 138018 w 504598"/>
                  <a:gd name="connsiteY1" fmla="*/ 0 h 1227782"/>
                  <a:gd name="connsiteX2" fmla="*/ 504598 w 504598"/>
                  <a:gd name="connsiteY2" fmla="*/ 963165 h 1227782"/>
                  <a:gd name="connsiteX3" fmla="*/ 129311 w 504598"/>
                  <a:gd name="connsiteY3" fmla="*/ 1227782 h 1227782"/>
                  <a:gd name="connsiteX0" fmla="*/ 122131 w 497418"/>
                  <a:gd name="connsiteY0" fmla="*/ 1406841 h 1406841"/>
                  <a:gd name="connsiteX1" fmla="*/ 159583 w 497418"/>
                  <a:gd name="connsiteY1" fmla="*/ 0 h 1406841"/>
                  <a:gd name="connsiteX2" fmla="*/ 497418 w 497418"/>
                  <a:gd name="connsiteY2" fmla="*/ 1142224 h 1406841"/>
                  <a:gd name="connsiteX3" fmla="*/ 122131 w 497418"/>
                  <a:gd name="connsiteY3" fmla="*/ 1406841 h 1406841"/>
                  <a:gd name="connsiteX0" fmla="*/ 134513 w 509800"/>
                  <a:gd name="connsiteY0" fmla="*/ 1406841 h 1406841"/>
                  <a:gd name="connsiteX1" fmla="*/ 171965 w 509800"/>
                  <a:gd name="connsiteY1" fmla="*/ 0 h 1406841"/>
                  <a:gd name="connsiteX2" fmla="*/ 509800 w 509800"/>
                  <a:gd name="connsiteY2" fmla="*/ 1142224 h 1406841"/>
                  <a:gd name="connsiteX3" fmla="*/ 134513 w 509800"/>
                  <a:gd name="connsiteY3" fmla="*/ 1406841 h 1406841"/>
                  <a:gd name="connsiteX0" fmla="*/ 134513 w 509800"/>
                  <a:gd name="connsiteY0" fmla="*/ 1406841 h 1406841"/>
                  <a:gd name="connsiteX1" fmla="*/ 171965 w 509800"/>
                  <a:gd name="connsiteY1" fmla="*/ 0 h 1406841"/>
                  <a:gd name="connsiteX2" fmla="*/ 509800 w 509800"/>
                  <a:gd name="connsiteY2" fmla="*/ 1142224 h 1406841"/>
                  <a:gd name="connsiteX3" fmla="*/ 134513 w 509800"/>
                  <a:gd name="connsiteY3" fmla="*/ 1406841 h 1406841"/>
                  <a:gd name="connsiteX0" fmla="*/ 134513 w 403203"/>
                  <a:gd name="connsiteY0" fmla="*/ 1406841 h 1406841"/>
                  <a:gd name="connsiteX1" fmla="*/ 171965 w 403203"/>
                  <a:gd name="connsiteY1" fmla="*/ 0 h 1406841"/>
                  <a:gd name="connsiteX2" fmla="*/ 403203 w 403203"/>
                  <a:gd name="connsiteY2" fmla="*/ 1117809 h 1406841"/>
                  <a:gd name="connsiteX3" fmla="*/ 134513 w 403203"/>
                  <a:gd name="connsiteY3" fmla="*/ 1406841 h 1406841"/>
                  <a:gd name="connsiteX0" fmla="*/ 134513 w 412457"/>
                  <a:gd name="connsiteY0" fmla="*/ 1406841 h 1406841"/>
                  <a:gd name="connsiteX1" fmla="*/ 171965 w 412457"/>
                  <a:gd name="connsiteY1" fmla="*/ 0 h 1406841"/>
                  <a:gd name="connsiteX2" fmla="*/ 412456 w 412457"/>
                  <a:gd name="connsiteY2" fmla="*/ 1149013 h 1406841"/>
                  <a:gd name="connsiteX3" fmla="*/ 134513 w 412457"/>
                  <a:gd name="connsiteY3" fmla="*/ 1406841 h 1406841"/>
                  <a:gd name="connsiteX0" fmla="*/ 134513 w 412456"/>
                  <a:gd name="connsiteY0" fmla="*/ 1406841 h 1406841"/>
                  <a:gd name="connsiteX1" fmla="*/ 171965 w 412456"/>
                  <a:gd name="connsiteY1" fmla="*/ 0 h 1406841"/>
                  <a:gd name="connsiteX2" fmla="*/ 412456 w 412456"/>
                  <a:gd name="connsiteY2" fmla="*/ 1149013 h 1406841"/>
                  <a:gd name="connsiteX3" fmla="*/ 134513 w 412456"/>
                  <a:gd name="connsiteY3" fmla="*/ 1406841 h 1406841"/>
                  <a:gd name="connsiteX0" fmla="*/ 134513 w 412456"/>
                  <a:gd name="connsiteY0" fmla="*/ 1406841 h 1406841"/>
                  <a:gd name="connsiteX1" fmla="*/ 171965 w 412456"/>
                  <a:gd name="connsiteY1" fmla="*/ 0 h 1406841"/>
                  <a:gd name="connsiteX2" fmla="*/ 412456 w 412456"/>
                  <a:gd name="connsiteY2" fmla="*/ 1149013 h 1406841"/>
                  <a:gd name="connsiteX3" fmla="*/ 134513 w 412456"/>
                  <a:gd name="connsiteY3" fmla="*/ 1406841 h 1406841"/>
                  <a:gd name="connsiteX0" fmla="*/ 140084 w 398701"/>
                  <a:gd name="connsiteY0" fmla="*/ 1442880 h 1442880"/>
                  <a:gd name="connsiteX1" fmla="*/ 158210 w 398701"/>
                  <a:gd name="connsiteY1" fmla="*/ 0 h 1442880"/>
                  <a:gd name="connsiteX2" fmla="*/ 398701 w 398701"/>
                  <a:gd name="connsiteY2" fmla="*/ 1149013 h 1442880"/>
                  <a:gd name="connsiteX3" fmla="*/ 140084 w 398701"/>
                  <a:gd name="connsiteY3" fmla="*/ 1442880 h 1442880"/>
                  <a:gd name="connsiteX0" fmla="*/ 163454 w 422071"/>
                  <a:gd name="connsiteY0" fmla="*/ 1442880 h 1442880"/>
                  <a:gd name="connsiteX1" fmla="*/ 181580 w 422071"/>
                  <a:gd name="connsiteY1" fmla="*/ 0 h 1442880"/>
                  <a:gd name="connsiteX2" fmla="*/ 422071 w 422071"/>
                  <a:gd name="connsiteY2" fmla="*/ 1149013 h 1442880"/>
                  <a:gd name="connsiteX3" fmla="*/ 163454 w 422071"/>
                  <a:gd name="connsiteY3" fmla="*/ 1442880 h 1442880"/>
                  <a:gd name="connsiteX0" fmla="*/ 163454 w 422071"/>
                  <a:gd name="connsiteY0" fmla="*/ 1442880 h 1442880"/>
                  <a:gd name="connsiteX1" fmla="*/ 181580 w 422071"/>
                  <a:gd name="connsiteY1" fmla="*/ 0 h 1442880"/>
                  <a:gd name="connsiteX2" fmla="*/ 422071 w 422071"/>
                  <a:gd name="connsiteY2" fmla="*/ 1149013 h 1442880"/>
                  <a:gd name="connsiteX3" fmla="*/ 163454 w 422071"/>
                  <a:gd name="connsiteY3" fmla="*/ 1442880 h 1442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2071" h="1442880">
                    <a:moveTo>
                      <a:pt x="163454" y="1442880"/>
                    </a:moveTo>
                    <a:cubicBezTo>
                      <a:pt x="-176501" y="1226284"/>
                      <a:pt x="107547" y="307905"/>
                      <a:pt x="181580" y="0"/>
                    </a:cubicBezTo>
                    <a:cubicBezTo>
                      <a:pt x="115191" y="556789"/>
                      <a:pt x="137346" y="827855"/>
                      <a:pt x="422071" y="1149013"/>
                    </a:cubicBezTo>
                    <a:cubicBezTo>
                      <a:pt x="129579" y="963158"/>
                      <a:pt x="66208" y="1301405"/>
                      <a:pt x="163454" y="144288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ABFF2B">
                      <a:shade val="30000"/>
                      <a:satMod val="115000"/>
                    </a:srgbClr>
                  </a:gs>
                  <a:gs pos="50000">
                    <a:srgbClr val="ABFF2B">
                      <a:shade val="67500"/>
                      <a:satMod val="115000"/>
                    </a:srgbClr>
                  </a:gs>
                  <a:gs pos="100000">
                    <a:srgbClr val="ABFF2B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2" y="162694"/>
            <a:ext cx="1024705" cy="13033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1772816"/>
            <a:ext cx="6192688" cy="27469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ไม่มีความฝันใดสำเร็จได้ </a:t>
            </a:r>
          </a:p>
          <a:p>
            <a:pPr algn="ctr">
              <a:lnSpc>
                <a:spcPct val="150000"/>
              </a:lnSpc>
            </a:pPr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           </a:t>
            </a:r>
            <a:r>
              <a:rPr lang="th-TH" sz="60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ถ้าไม่ลงมือทำ...</a:t>
            </a:r>
            <a:endParaRPr lang="th-TH" sz="60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2" name="Groupe 25"/>
          <p:cNvGrpSpPr/>
          <p:nvPr/>
        </p:nvGrpSpPr>
        <p:grpSpPr>
          <a:xfrm rot="682902">
            <a:off x="4539492" y="908685"/>
            <a:ext cx="324337" cy="752049"/>
            <a:chOff x="6324195" y="2380134"/>
            <a:chExt cx="816091" cy="1892292"/>
          </a:xfrm>
        </p:grpSpPr>
        <p:sp>
          <p:nvSpPr>
            <p:cNvPr id="33" name="Rectangle 11"/>
            <p:cNvSpPr/>
            <p:nvPr/>
          </p:nvSpPr>
          <p:spPr>
            <a:xfrm>
              <a:off x="6680166" y="3333369"/>
              <a:ext cx="105362" cy="939057"/>
            </a:xfrm>
            <a:custGeom>
              <a:avLst/>
              <a:gdLst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691782"/>
                <a:gd name="connsiteX1" fmla="*/ 360040 w 360040"/>
                <a:gd name="connsiteY1" fmla="*/ 0 h 1691782"/>
                <a:gd name="connsiteX2" fmla="*/ 360040 w 360040"/>
                <a:gd name="connsiteY2" fmla="*/ 1691782 h 1691782"/>
                <a:gd name="connsiteX3" fmla="*/ 0 w 360040"/>
                <a:gd name="connsiteY3" fmla="*/ 1691782 h 1691782"/>
                <a:gd name="connsiteX4" fmla="*/ 0 w 360040"/>
                <a:gd name="connsiteY4" fmla="*/ 0 h 1691782"/>
                <a:gd name="connsiteX0" fmla="*/ 0 w 360040"/>
                <a:gd name="connsiteY0" fmla="*/ 0 h 1891526"/>
                <a:gd name="connsiteX1" fmla="*/ 360040 w 360040"/>
                <a:gd name="connsiteY1" fmla="*/ 0 h 1891526"/>
                <a:gd name="connsiteX2" fmla="*/ 360040 w 360040"/>
                <a:gd name="connsiteY2" fmla="*/ 1691782 h 1891526"/>
                <a:gd name="connsiteX3" fmla="*/ 0 w 360040"/>
                <a:gd name="connsiteY3" fmla="*/ 1691782 h 1891526"/>
                <a:gd name="connsiteX4" fmla="*/ 0 w 360040"/>
                <a:gd name="connsiteY4" fmla="*/ 0 h 1891526"/>
                <a:gd name="connsiteX0" fmla="*/ 0 w 360954"/>
                <a:gd name="connsiteY0" fmla="*/ 0 h 1800769"/>
                <a:gd name="connsiteX1" fmla="*/ 360040 w 360954"/>
                <a:gd name="connsiteY1" fmla="*/ 0 h 1800769"/>
                <a:gd name="connsiteX2" fmla="*/ 360040 w 360954"/>
                <a:gd name="connsiteY2" fmla="*/ 1691782 h 1800769"/>
                <a:gd name="connsiteX3" fmla="*/ 0 w 360954"/>
                <a:gd name="connsiteY3" fmla="*/ 1691782 h 1800769"/>
                <a:gd name="connsiteX4" fmla="*/ 0 w 360954"/>
                <a:gd name="connsiteY4" fmla="*/ 0 h 1800769"/>
                <a:gd name="connsiteX0" fmla="*/ 0 w 360725"/>
                <a:gd name="connsiteY0" fmla="*/ 0 h 1757138"/>
                <a:gd name="connsiteX1" fmla="*/ 360040 w 360725"/>
                <a:gd name="connsiteY1" fmla="*/ 0 h 1757138"/>
                <a:gd name="connsiteX2" fmla="*/ 360040 w 360725"/>
                <a:gd name="connsiteY2" fmla="*/ 1691782 h 1757138"/>
                <a:gd name="connsiteX3" fmla="*/ 0 w 360725"/>
                <a:gd name="connsiteY3" fmla="*/ 1691782 h 1757138"/>
                <a:gd name="connsiteX4" fmla="*/ 0 w 360725"/>
                <a:gd name="connsiteY4" fmla="*/ 0 h 1757138"/>
                <a:gd name="connsiteX0" fmla="*/ 0 w 360725"/>
                <a:gd name="connsiteY0" fmla="*/ 0 h 1760590"/>
                <a:gd name="connsiteX1" fmla="*/ 360040 w 360725"/>
                <a:gd name="connsiteY1" fmla="*/ 0 h 1760590"/>
                <a:gd name="connsiteX2" fmla="*/ 360040 w 360725"/>
                <a:gd name="connsiteY2" fmla="*/ 1705177 h 1760590"/>
                <a:gd name="connsiteX3" fmla="*/ 0 w 360725"/>
                <a:gd name="connsiteY3" fmla="*/ 1691782 h 1760590"/>
                <a:gd name="connsiteX4" fmla="*/ 0 w 360725"/>
                <a:gd name="connsiteY4" fmla="*/ 0 h 176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725" h="1760590">
                  <a:moveTo>
                    <a:pt x="0" y="0"/>
                  </a:moveTo>
                  <a:lnTo>
                    <a:pt x="360040" y="0"/>
                  </a:lnTo>
                  <a:lnTo>
                    <a:pt x="360040" y="1705177"/>
                  </a:lnTo>
                  <a:cubicBezTo>
                    <a:pt x="376233" y="1695041"/>
                    <a:pt x="100933" y="1843776"/>
                    <a:pt x="0" y="1691782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4"/>
            <p:cNvSpPr/>
            <p:nvPr/>
          </p:nvSpPr>
          <p:spPr>
            <a:xfrm>
              <a:off x="6324195" y="2969949"/>
              <a:ext cx="816091" cy="702078"/>
            </a:xfrm>
            <a:prstGeom prst="ellipse">
              <a:avLst/>
            </a:prstGeom>
            <a:gradFill flip="none" rotWithShape="1">
              <a:gsLst>
                <a:gs pos="0">
                  <a:srgbClr val="EE7339">
                    <a:shade val="30000"/>
                    <a:satMod val="115000"/>
                  </a:srgbClr>
                </a:gs>
                <a:gs pos="50000">
                  <a:srgbClr val="EE7339">
                    <a:shade val="67500"/>
                    <a:satMod val="115000"/>
                  </a:srgbClr>
                </a:gs>
                <a:gs pos="100000">
                  <a:srgbClr val="EE733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3175">
              <a:solidFill>
                <a:srgbClr val="E353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5"/>
            <p:cNvSpPr/>
            <p:nvPr/>
          </p:nvSpPr>
          <p:spPr>
            <a:xfrm rot="1800000">
              <a:off x="6343308" y="3036225"/>
              <a:ext cx="647605" cy="593913"/>
            </a:xfrm>
            <a:prstGeom prst="ellipse">
              <a:avLst/>
            </a:prstGeom>
            <a:gradFill flip="none" rotWithShape="1">
              <a:gsLst>
                <a:gs pos="0">
                  <a:srgbClr val="EE7339">
                    <a:shade val="30000"/>
                    <a:satMod val="115000"/>
                  </a:srgbClr>
                </a:gs>
                <a:gs pos="50000">
                  <a:srgbClr val="EE7339">
                    <a:shade val="67500"/>
                    <a:satMod val="115000"/>
                  </a:srgbClr>
                </a:gs>
                <a:gs pos="100000">
                  <a:srgbClr val="EE733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6" name="Picture 5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3138" t="19901" r="24571" b="27188"/>
            <a:stretch/>
          </p:blipFill>
          <p:spPr bwMode="auto">
            <a:xfrm rot="19764694">
              <a:off x="6730129" y="3272365"/>
              <a:ext cx="385960" cy="2949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rapèze 10"/>
            <p:cNvSpPr/>
            <p:nvPr/>
          </p:nvSpPr>
          <p:spPr>
            <a:xfrm>
              <a:off x="6488604" y="2632162"/>
              <a:ext cx="487272" cy="765707"/>
            </a:xfrm>
            <a:custGeom>
              <a:avLst/>
              <a:gdLst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216152"/>
                <a:gd name="connsiteX1" fmla="*/ 228600 w 914400"/>
                <a:gd name="connsiteY1" fmla="*/ 0 h 1216152"/>
                <a:gd name="connsiteX2" fmla="*/ 685800 w 914400"/>
                <a:gd name="connsiteY2" fmla="*/ 0 h 1216152"/>
                <a:gd name="connsiteX3" fmla="*/ 914400 w 914400"/>
                <a:gd name="connsiteY3" fmla="*/ 1216152 h 1216152"/>
                <a:gd name="connsiteX4" fmla="*/ 0 w 914400"/>
                <a:gd name="connsiteY4" fmla="*/ 1216152 h 1216152"/>
                <a:gd name="connsiteX0" fmla="*/ 0 w 914400"/>
                <a:gd name="connsiteY0" fmla="*/ 1216152 h 1406802"/>
                <a:gd name="connsiteX1" fmla="*/ 228600 w 914400"/>
                <a:gd name="connsiteY1" fmla="*/ 0 h 1406802"/>
                <a:gd name="connsiteX2" fmla="*/ 685800 w 914400"/>
                <a:gd name="connsiteY2" fmla="*/ 0 h 1406802"/>
                <a:gd name="connsiteX3" fmla="*/ 914400 w 914400"/>
                <a:gd name="connsiteY3" fmla="*/ 1216152 h 1406802"/>
                <a:gd name="connsiteX4" fmla="*/ 0 w 914400"/>
                <a:gd name="connsiteY4" fmla="*/ 1216152 h 1406802"/>
                <a:gd name="connsiteX0" fmla="*/ 0 w 914400"/>
                <a:gd name="connsiteY0" fmla="*/ 1216152 h 1436902"/>
                <a:gd name="connsiteX1" fmla="*/ 228600 w 914400"/>
                <a:gd name="connsiteY1" fmla="*/ 0 h 1436902"/>
                <a:gd name="connsiteX2" fmla="*/ 685800 w 914400"/>
                <a:gd name="connsiteY2" fmla="*/ 0 h 1436902"/>
                <a:gd name="connsiteX3" fmla="*/ 914400 w 914400"/>
                <a:gd name="connsiteY3" fmla="*/ 1216152 h 1436902"/>
                <a:gd name="connsiteX4" fmla="*/ 0 w 914400"/>
                <a:gd name="connsiteY4" fmla="*/ 1216152 h 1436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1436902">
                  <a:moveTo>
                    <a:pt x="0" y="1216152"/>
                  </a:moveTo>
                  <a:lnTo>
                    <a:pt x="228600" y="0"/>
                  </a:lnTo>
                  <a:lnTo>
                    <a:pt x="685800" y="0"/>
                  </a:lnTo>
                  <a:lnTo>
                    <a:pt x="914400" y="1216152"/>
                  </a:lnTo>
                  <a:cubicBezTo>
                    <a:pt x="737539" y="1517152"/>
                    <a:pt x="167923" y="1503746"/>
                    <a:pt x="0" y="121615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EE7339">
                    <a:shade val="30000"/>
                    <a:satMod val="115000"/>
                  </a:srgbClr>
                </a:gs>
                <a:gs pos="50000">
                  <a:srgbClr val="EE7339">
                    <a:shade val="67500"/>
                    <a:satMod val="115000"/>
                  </a:srgbClr>
                </a:gs>
                <a:gs pos="100000">
                  <a:srgbClr val="EE7339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8"/>
            <p:cNvSpPr/>
            <p:nvPr/>
          </p:nvSpPr>
          <p:spPr>
            <a:xfrm>
              <a:off x="6444208" y="2380134"/>
              <a:ext cx="576064" cy="504056"/>
            </a:xfrm>
            <a:prstGeom prst="ellipse">
              <a:avLst/>
            </a:prstGeom>
            <a:gradFill flip="none" rotWithShape="1">
              <a:gsLst>
                <a:gs pos="0">
                  <a:srgbClr val="EE7339">
                    <a:shade val="30000"/>
                    <a:satMod val="115000"/>
                  </a:srgbClr>
                </a:gs>
                <a:gs pos="50000">
                  <a:srgbClr val="EE7339">
                    <a:shade val="67500"/>
                    <a:satMod val="115000"/>
                  </a:srgbClr>
                </a:gs>
                <a:gs pos="100000">
                  <a:srgbClr val="EE7339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9"/>
            <p:cNvSpPr/>
            <p:nvPr/>
          </p:nvSpPr>
          <p:spPr>
            <a:xfrm>
              <a:off x="6444208" y="2380134"/>
              <a:ext cx="576064" cy="432048"/>
            </a:xfrm>
            <a:prstGeom prst="ellipse">
              <a:avLst/>
            </a:prstGeom>
            <a:gradFill flip="none" rotWithShape="1">
              <a:gsLst>
                <a:gs pos="0">
                  <a:srgbClr val="EE7339">
                    <a:shade val="30000"/>
                    <a:satMod val="115000"/>
                  </a:srgbClr>
                </a:gs>
                <a:gs pos="50000">
                  <a:srgbClr val="EE7339">
                    <a:shade val="67500"/>
                    <a:satMod val="115000"/>
                  </a:srgbClr>
                </a:gs>
                <a:gs pos="100000">
                  <a:srgbClr val="EE7339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3773639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9" r="15264"/>
          <a:stretch/>
        </p:blipFill>
        <p:spPr bwMode="auto">
          <a:xfrm>
            <a:off x="6820182" y="1855146"/>
            <a:ext cx="2288322" cy="344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43608" y="273422"/>
            <a:ext cx="8064896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ข้อควรคำนึงในการกำหนดสาขาวิชา</a:t>
            </a:r>
            <a:endParaRPr lang="th-TH" sz="60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496" y="1731580"/>
            <a:ext cx="878497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6088" lvl="0" indent="-44608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h-TH" sz="4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สาขาวิชาที่ตนเอง</a:t>
            </a:r>
            <a:r>
              <a:rPr lang="th-TH" sz="48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สำเร็จการศึกษา</a:t>
            </a:r>
            <a:endParaRPr lang="th-TH" sz="48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446088" lvl="0" indent="-44608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h-TH" sz="4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สาขาวิชาที่สอน/ประจำหลักสูตร</a:t>
            </a:r>
          </a:p>
          <a:p>
            <a:pPr marL="446088" lvl="0" indent="-44608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h-TH" sz="4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จำนวนผู้ทรงคุณวุฒิในสาขาที่ยื่นขอ</a:t>
            </a:r>
          </a:p>
          <a:p>
            <a:pPr marL="446088" lvl="0" indent="-44608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h-TH" sz="4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โอกาส/ความยากง่ายในสาขาที่ยื่นขอ</a:t>
            </a:r>
          </a:p>
          <a:p>
            <a:pPr marL="446088" lvl="0" indent="-446088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h-TH" sz="48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ผลงานทางวิชาการตรงกับสาขาที่ยื่นขอ</a:t>
            </a:r>
            <a:endParaRPr lang="th-TH" sz="48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558900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6632"/>
            <a:ext cx="82296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หัวข้อการบรรยาย</a:t>
            </a:r>
            <a:endParaRPr lang="th-TH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pic>
        <p:nvPicPr>
          <p:cNvPr id="5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4134" y="5013176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1434256"/>
            <a:ext cx="88569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หลักเกณฑ์การขอตำแหน่งทางวิชาการ พ.ศ.2560/63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การเขียนเอกสารประกอบการสอน/เอกสารคำสอน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การเขียนตำรา/หนังสือ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การเขียนงานวิจัย/บทความวิจัย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การเขียนบทความวิชาการ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จริยธรรมและจรรณยาบรรณ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3139666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2"/>
          <a:srcRect r="64301"/>
          <a:stretch/>
        </p:blipFill>
        <p:spPr>
          <a:xfrm>
            <a:off x="6627828" y="0"/>
            <a:ext cx="2448272" cy="6858000"/>
          </a:xfrm>
          <a:prstGeom prst="rect">
            <a:avLst/>
          </a:prstGeom>
        </p:spPr>
      </p:pic>
      <p:pic>
        <p:nvPicPr>
          <p:cNvPr id="13" name="รูปภาพ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9" y="1"/>
            <a:ext cx="6858000" cy="685800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3"/>
          <a:srcRect l="7529" t="14340" r="6055" b="15976"/>
          <a:stretch/>
        </p:blipFill>
        <p:spPr>
          <a:xfrm>
            <a:off x="107504" y="1487632"/>
            <a:ext cx="8935924" cy="2805464"/>
          </a:xfrm>
          <a:prstGeom prst="rect">
            <a:avLst/>
          </a:prstGeom>
        </p:spPr>
      </p:pic>
      <p:grpSp>
        <p:nvGrpSpPr>
          <p:cNvPr id="7" name="Group 12"/>
          <p:cNvGrpSpPr/>
          <p:nvPr/>
        </p:nvGrpSpPr>
        <p:grpSpPr>
          <a:xfrm>
            <a:off x="70870" y="6126207"/>
            <a:ext cx="9039272" cy="666881"/>
            <a:chOff x="2809" y="7262562"/>
            <a:chExt cx="9144000" cy="666881"/>
          </a:xfrm>
        </p:grpSpPr>
        <p:pic>
          <p:nvPicPr>
            <p:cNvPr id="8" name="Picture 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809" y="7262564"/>
              <a:ext cx="9144000" cy="666879"/>
            </a:xfrm>
            <a:prstGeom prst="rect">
              <a:avLst/>
            </a:prstGeom>
          </p:spPr>
        </p:pic>
        <p:grpSp>
          <p:nvGrpSpPr>
            <p:cNvPr id="9" name="Group 11"/>
            <p:cNvGrpSpPr/>
            <p:nvPr userDrawn="1"/>
          </p:nvGrpSpPr>
          <p:grpSpPr>
            <a:xfrm>
              <a:off x="8452053" y="7262562"/>
              <a:ext cx="687203" cy="666880"/>
              <a:chOff x="8452053" y="7262562"/>
              <a:chExt cx="687203" cy="666880"/>
            </a:xfrm>
          </p:grpSpPr>
          <p:sp>
            <p:nvSpPr>
              <p:cNvPr id="10" name="Right Triangle 7"/>
              <p:cNvSpPr/>
              <p:nvPr userDrawn="1"/>
            </p:nvSpPr>
            <p:spPr>
              <a:xfrm>
                <a:off x="8472377" y="7262562"/>
                <a:ext cx="666879" cy="666879"/>
              </a:xfrm>
              <a:prstGeom prst="rtTriangle">
                <a:avLst/>
              </a:prstGeom>
              <a:solidFill>
                <a:srgbClr val="BE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" name="Right Triangle 8"/>
              <p:cNvSpPr/>
              <p:nvPr userDrawn="1"/>
            </p:nvSpPr>
            <p:spPr>
              <a:xfrm rot="5400000">
                <a:off x="8452053" y="7262563"/>
                <a:ext cx="666879" cy="666879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pic>
        <p:nvPicPr>
          <p:cNvPr id="3" name="Imagem 7" descr="matematica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336" y="5280918"/>
            <a:ext cx="161252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สี่เหลี่ยมผืนผ้า 14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16" name="กล่องข้อความ 11"/>
          <p:cNvSpPr txBox="1"/>
          <p:nvPr/>
        </p:nvSpPr>
        <p:spPr>
          <a:xfrm>
            <a:off x="323528" y="2204864"/>
            <a:ext cx="86409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th-TH" sz="6000" b="1" spc="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หลักเกณฑ์การขอตำแหน่งทางวิชาการ</a:t>
            </a:r>
          </a:p>
          <a:p>
            <a:pPr algn="ctr">
              <a:defRPr/>
            </a:pPr>
            <a:r>
              <a:rPr lang="th-TH" sz="5400" b="1" spc="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ประกาศ </a:t>
            </a:r>
            <a:r>
              <a:rPr lang="th-TH" sz="5400" b="1" spc="50" dirty="0" err="1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ก.พ.อ</a:t>
            </a:r>
            <a:r>
              <a:rPr lang="th-TH" sz="5400" b="1" spc="50" dirty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พ.ศ.</a:t>
            </a:r>
            <a:r>
              <a:rPr lang="th-TH" sz="5400" b="1" spc="5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2560 และ 2563</a:t>
            </a:r>
            <a:endParaRPr lang="th-TH" sz="5400" b="1" spc="5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358594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0" y="13367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17550" algn="l"/>
              </a:tabLst>
            </a:pP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ข้อดี 	- ยกเลิก</a:t>
            </a: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การกำหนดสัดส่วนผลงาน</a:t>
            </a:r>
          </a:p>
          <a:p>
            <a:pPr>
              <a:tabLst>
                <a:tab pos="717550" algn="l"/>
              </a:tabLst>
            </a:pP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 ใช้</a:t>
            </a: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ผลงานเดิมก่อนได้ตำแหน่ง 1 ใน 3</a:t>
            </a:r>
          </a:p>
          <a:p>
            <a:pPr marL="896938" indent="-896938">
              <a:tabLst>
                <a:tab pos="717550" algn="l"/>
              </a:tabLst>
            </a:pP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- ผลงาน</a:t>
            </a: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ที่ผ่านการประเมินคุณภาพจาก </a:t>
            </a:r>
            <a:r>
              <a:rPr lang="th-TH" sz="3600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International</a:t>
            </a: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err="1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Peers</a:t>
            </a: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</a:t>
            </a: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กำหนดตำแหน่ง</a:t>
            </a:r>
            <a:r>
              <a:rPr lang="th-TH" sz="36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 ไม่</a:t>
            </a:r>
            <a:r>
              <a:rPr lang="th-TH" sz="36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ต้องผ่านการพิจารณาจากผู้ทรงคุณวุฒิ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378497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806450" algn="l"/>
              </a:tabLst>
            </a:pPr>
            <a:r>
              <a:rPr lang="th-TH" sz="3600" b="1" dirty="0" smtClean="0">
                <a:solidFill>
                  <a:srgbClr val="8A15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ข้อเสีย - ยาก</a:t>
            </a:r>
            <a:r>
              <a:rPr lang="th-TH" sz="3600" b="1" dirty="0">
                <a:solidFill>
                  <a:srgbClr val="8A15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เกินไปในระดับ รศ./ศ. </a:t>
            </a:r>
          </a:p>
          <a:p>
            <a:pPr>
              <a:tabLst>
                <a:tab pos="806450" algn="l"/>
              </a:tabLst>
            </a:pPr>
            <a:r>
              <a:rPr lang="th-TH" sz="3600" b="1" dirty="0" smtClean="0">
                <a:solidFill>
                  <a:srgbClr val="8A15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- ไม่</a:t>
            </a:r>
            <a:r>
              <a:rPr lang="th-TH" sz="3600" b="1" dirty="0">
                <a:solidFill>
                  <a:srgbClr val="8A15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มีบทเฉพาะกาลให้กับผลงานที่ตีพิมพ์แล้ว</a:t>
            </a:r>
          </a:p>
          <a:p>
            <a:pPr>
              <a:tabLst>
                <a:tab pos="806450" algn="l"/>
              </a:tabLst>
            </a:pPr>
            <a:r>
              <a:rPr lang="th-TH" sz="3600" b="1" dirty="0" smtClean="0">
                <a:solidFill>
                  <a:srgbClr val="8A15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- ขาด</a:t>
            </a:r>
            <a:r>
              <a:rPr lang="th-TH" sz="3600" b="1" dirty="0">
                <a:solidFill>
                  <a:srgbClr val="8A15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การรับฟังความคิดเห็นอย่างกว้างขวาง</a:t>
            </a:r>
          </a:p>
          <a:p>
            <a:pPr>
              <a:tabLst>
                <a:tab pos="806450" algn="l"/>
              </a:tabLst>
            </a:pPr>
            <a:r>
              <a:rPr lang="th-TH" sz="3600" b="1" dirty="0" smtClean="0">
                <a:solidFill>
                  <a:srgbClr val="8A15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- เกณฑ์</a:t>
            </a:r>
            <a:r>
              <a:rPr lang="th-TH" sz="3600" b="1" dirty="0">
                <a:solidFill>
                  <a:srgbClr val="8A15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การส่งผลงานอ่านแล้วเข้าใจ</a:t>
            </a:r>
            <a:r>
              <a:rPr lang="th-TH" sz="3600" b="1" dirty="0" smtClean="0">
                <a:solidFill>
                  <a:srgbClr val="8A15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ยาก/มี</a:t>
            </a:r>
            <a:r>
              <a:rPr lang="th-TH" sz="3600" b="1" dirty="0">
                <a:solidFill>
                  <a:srgbClr val="8A15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600" b="1" dirty="0" smtClean="0">
                <a:solidFill>
                  <a:srgbClr val="8A15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เปลี่ยนแปลงบ่อย</a:t>
            </a:r>
            <a:endParaRPr lang="th-TH" sz="3600" b="1" dirty="0">
              <a:solidFill>
                <a:srgbClr val="8A15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331640" y="188640"/>
            <a:ext cx="7344816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/>
              </a:rPr>
              <a:t>ข้อดี-ข้อเสียหลักเกณฑ์ปี 60/63</a:t>
            </a:r>
            <a:endParaRPr lang="th-TH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564350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2574" t="13601" r="17319" b="8701"/>
          <a:stretch/>
        </p:blipFill>
        <p:spPr>
          <a:xfrm>
            <a:off x="971600" y="6881"/>
            <a:ext cx="8172401" cy="594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389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71600" y="221739"/>
            <a:ext cx="7200800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/>
              </a:rPr>
              <a:t></a:t>
            </a:r>
            <a:r>
              <a:rPr lang="th-TH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คุณสมบัติ </a:t>
            </a: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772483"/>
              </p:ext>
            </p:extLst>
          </p:nvPr>
        </p:nvGraphicFramePr>
        <p:xfrm>
          <a:off x="179512" y="2117081"/>
          <a:ext cx="8784976" cy="26800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3357">
                <a:tc>
                  <a:txBody>
                    <a:bodyPr/>
                    <a:lstStyle/>
                    <a:p>
                      <a:pPr algn="ctr"/>
                      <a:r>
                        <a:rPr lang="th-TH" sz="4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คุณวุฒิ</a:t>
                      </a:r>
                      <a:endParaRPr lang="th-TH" sz="4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ขอ ผศ.</a:t>
                      </a:r>
                      <a:endParaRPr lang="th-TH" sz="4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ขอ รศ.</a:t>
                      </a:r>
                      <a:endParaRPr lang="th-TH" sz="4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ขอ ศ.</a:t>
                      </a:r>
                      <a:endParaRPr lang="th-TH" sz="4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3357">
                <a:tc>
                  <a:txBody>
                    <a:bodyPr/>
                    <a:lstStyle/>
                    <a:p>
                      <a:r>
                        <a:rPr lang="th-TH" sz="4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ป.โท </a:t>
                      </a:r>
                      <a:endParaRPr lang="th-TH" sz="4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 ปี</a:t>
                      </a:r>
                      <a:endParaRPr lang="th-TH" sz="4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 ปี</a:t>
                      </a:r>
                      <a:endParaRPr lang="th-TH" sz="4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 ปี</a:t>
                      </a:r>
                      <a:endParaRPr lang="th-TH" sz="4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3357">
                <a:tc>
                  <a:txBody>
                    <a:bodyPr/>
                    <a:lstStyle/>
                    <a:p>
                      <a:r>
                        <a:rPr lang="th-TH" sz="4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ป.เอก</a:t>
                      </a:r>
                      <a:endParaRPr lang="th-TH" sz="4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 ปี</a:t>
                      </a:r>
                      <a:endParaRPr lang="th-TH" sz="4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 ปี</a:t>
                      </a:r>
                      <a:endParaRPr lang="th-TH" sz="4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48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 ปี</a:t>
                      </a:r>
                      <a:endParaRPr lang="th-TH" sz="4800" b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AutoShape 2" descr="à¸£à¸¹à¸à¸ à¸²à¸à¸à¸µà¹à¹à¸à¸µà¹à¸¢à¸§à¸à¹à¸­à¸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4" descr="à¸£à¸¹à¸à¸ à¸²à¸à¸à¸µà¹à¹à¸à¸µà¹à¸¢à¸§à¸à¹à¸­à¸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6" descr="à¸£à¸¹à¸à¸ à¸²à¸à¸à¸µà¹à¹à¸à¸µà¹à¸¢à¸§à¸à¹à¸­à¸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2" name="Picture 8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739" y="15042"/>
            <a:ext cx="1685765" cy="168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9073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344816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/>
              </a:rPr>
              <a:t></a:t>
            </a:r>
            <a:r>
              <a:rPr lang="th-TH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ผลการสอน</a:t>
            </a:r>
            <a:endParaRPr lang="th-TH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606148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มีชั่วโมงสอนวิชาใดวิชาหนึ่งในระดับอุดมศึกษา </a:t>
            </a:r>
            <a:br>
              <a:rPr lang="th-TH" sz="4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ไม่น้อยกว่า 3 หน่วย</a:t>
            </a:r>
            <a:r>
              <a:rPr lang="th-TH" sz="4800" b="1" dirty="0" err="1" smtClean="0">
                <a:latin typeface="TH SarabunPSK" pitchFamily="34" charset="-34"/>
                <a:cs typeface="TH SarabunPSK" pitchFamily="34" charset="-34"/>
              </a:rPr>
              <a:t>กิต</a:t>
            </a:r>
            <a:endParaRPr lang="th-TH" sz="48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2438" indent="-452438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มีเอกสารประกอบการสอน/เอกสารคำสอน</a:t>
            </a:r>
          </a:p>
          <a:p>
            <a:pPr marL="452438" indent="-452438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ศาสตราจารย์ มี ชม.สอน ไม่ต้องประเมินการสอน</a:t>
            </a:r>
          </a:p>
        </p:txBody>
      </p:sp>
      <p:sp>
        <p:nvSpPr>
          <p:cNvPr id="3" name="AutoShape 2" descr="à¸à¸¥à¸à¸²à¸£à¸à¹à¸à¸«à¸²à¸£à¸¹à¸à¸ à¸²à¸à¸ªà¸³à¸«à¸£à¸±à¸ à¸¨à¸²à¸ªà¸à¸£à¸²à¸à¸²à¸£à¸¢à¹+à¸à¸²à¸£à¹à¸à¸¹à¸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075" y="4605787"/>
            <a:ext cx="206692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1049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267744" y="260648"/>
            <a:ext cx="576064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th-TH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  <a:sym typeface="Wingdings 2"/>
              </a:rPr>
              <a:t></a:t>
            </a:r>
            <a:r>
              <a:rPr lang="th-TH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ผลงาน</a:t>
            </a:r>
            <a:r>
              <a:rPr lang="th-TH" sz="6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ทางวิชาการ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520" y="1772816"/>
            <a:ext cx="684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lvl="0" indent="-536575">
              <a:buFont typeface="Wingdings" pitchFamily="2" charset="2"/>
              <a:buChar char="§"/>
              <a:defRPr/>
            </a:pPr>
            <a:r>
              <a:rPr lang="th-TH" sz="5400" b="1" spc="50" dirty="0">
                <a:ln w="1143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ตำรา/หนังสือ</a:t>
            </a:r>
          </a:p>
          <a:p>
            <a:pPr marL="536575" lvl="0" indent="-536575">
              <a:buFont typeface="Wingdings" pitchFamily="2" charset="2"/>
              <a:buChar char="§"/>
              <a:defRPr/>
            </a:pPr>
            <a:r>
              <a:rPr lang="th-TH" sz="5400" b="1" spc="50" dirty="0" smtClean="0">
                <a:ln w="1143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ผลงานวิจัย/บทความวิจัย</a:t>
            </a:r>
          </a:p>
          <a:p>
            <a:pPr marL="536575" lvl="0" indent="-536575">
              <a:buFont typeface="Wingdings" pitchFamily="2" charset="2"/>
              <a:buChar char="§"/>
              <a:defRPr/>
            </a:pPr>
            <a:r>
              <a:rPr lang="th-TH" sz="5400" b="1" spc="50" dirty="0" smtClean="0">
                <a:ln w="1143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ผลงานวิชาการรับใช้สังคม</a:t>
            </a:r>
          </a:p>
          <a:p>
            <a:pPr marL="536575" lvl="0" indent="-536575">
              <a:buFont typeface="Wingdings" pitchFamily="2" charset="2"/>
              <a:buChar char="§"/>
              <a:defRPr/>
            </a:pPr>
            <a:r>
              <a:rPr lang="th-TH" sz="5400" b="1" spc="50" dirty="0" smtClean="0">
                <a:ln w="11430"/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ผลงานวิชาการในลักษณะอื่น</a:t>
            </a:r>
            <a:endParaRPr lang="th-TH" sz="5400" b="1" spc="50" dirty="0">
              <a:ln w="11430"/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 descr="à¸à¸¥à¸à¸²à¸£à¸à¹à¸à¸«à¸²à¸£à¸¹à¸à¸ à¸²à¸à¸ªà¸³à¸«à¸£à¸±à¸ à¸«à¸à¸±à¸à¸ªà¸·à¸­+à¸à¸²à¸£à¹à¸à¸¹à¸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62843"/>
            <a:ext cx="2554967" cy="433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04824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" b="262"/>
          <a:stretch/>
        </p:blipFill>
        <p:spPr>
          <a:xfrm>
            <a:off x="35769" y="89892"/>
            <a:ext cx="9108232" cy="5139308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79512" y="5301208"/>
            <a:ext cx="864096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th-TH" sz="6000" b="1" spc="42" dirty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รองคณบดีฝ่ายบริหาร</a:t>
            </a:r>
          </a:p>
          <a:p>
            <a:pPr algn="r">
              <a:defRPr/>
            </a:pPr>
            <a:r>
              <a:rPr lang="th-TH" b="1" spc="42" dirty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คณะศึกษาศาสตร์</a:t>
            </a:r>
            <a:r>
              <a:rPr lang="th-TH" b="1" spc="42" dirty="0" err="1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และพัฒน</a:t>
            </a:r>
            <a:r>
              <a:rPr lang="th-TH" b="1" spc="42" dirty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ศาสตร์ มหาวิทยาลัยเกษตรศาสตร์ วิทยาเขตกำแพงแสน</a:t>
            </a:r>
          </a:p>
        </p:txBody>
      </p:sp>
    </p:spTree>
    <p:extLst>
      <p:ext uri="{BB962C8B-B14F-4D97-AF65-F5344CB8AC3E}">
        <p14:creationId xmlns:p14="http://schemas.microsoft.com/office/powerpoint/2010/main" val="280372079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920880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ผลงานทางวิชาการในการขอ ผศ.</a:t>
            </a:r>
            <a:endParaRPr lang="th-TH" sz="5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/>
          </p:nvPr>
        </p:nvGraphicFramePr>
        <p:xfrm>
          <a:off x="179512" y="1340768"/>
          <a:ext cx="8784976" cy="37106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78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064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ผลงานวิจัย 2 เรื่อง (ดี) </a:t>
                      </a:r>
                      <a:r>
                        <a:rPr kumimoji="0" lang="th-TH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endParaRPr lang="th-TH" sz="3200" b="1" i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ผลงานวิจัย 1 เรื่อง + ผลงานวิชาการในลักษณะอื่น</a:t>
                      </a:r>
                      <a:r>
                        <a:rPr lang="th-TH" sz="32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 รายการ </a:t>
                      </a: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(ดี) </a:t>
                      </a:r>
                      <a:r>
                        <a:rPr kumimoji="0" lang="th-TH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endParaRPr lang="th-TH" sz="3200" b="1" i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ผลงานวิจัย 1 เรื่อง + ผลงานวิชาการรับใช้สังคม</a:t>
                      </a:r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1 เรื่อง 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(ดี) </a:t>
                      </a:r>
                      <a:r>
                        <a:rPr kumimoji="0" lang="th-TH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endParaRPr lang="th-TH" sz="3200" b="1" i="1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ผลงานวิจัย 1 เรื่อง + ตำรา/หนังสือ 1 เล่ม (ดี)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390">
                <a:tc>
                  <a:txBody>
                    <a:bodyPr/>
                    <a:lstStyle/>
                    <a:p>
                      <a:pPr marL="266700" indent="-266700">
                        <a:buFont typeface="Wingdings" pitchFamily="2" charset="2"/>
                        <a:buChar char="§"/>
                      </a:pPr>
                      <a:r>
                        <a:rPr lang="th-TH" sz="28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สาขาวิชาทางสังคมศาสตร์และมนุษยศาสตร์ อาจใช้ผลงานทางวิชาการในลักษณะอื่น/ผลงานวิชาการรับใช้สังคม/บทความทางวิชาการ (ดีมาก) แทนผลงานวิจัยได้</a:t>
                      </a:r>
                      <a:endParaRPr lang="th-TH" sz="3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83696" y="5157192"/>
            <a:ext cx="8220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9999"/>
                </a:solidFill>
                <a:latin typeface="TH SarabunPSK" pitchFamily="34" charset="-34"/>
                <a:cs typeface="TH SarabunPSK" pitchFamily="34" charset="-34"/>
              </a:rPr>
              <a:t>ผลงานทาง</a:t>
            </a:r>
            <a:r>
              <a:rPr lang="th-TH" sz="3200" b="1" dirty="0" smtClean="0">
                <a:solidFill>
                  <a:srgbClr val="009999"/>
                </a:solidFill>
                <a:latin typeface="TH SarabunPSK" pitchFamily="34" charset="-34"/>
                <a:cs typeface="TH SarabunPSK" pitchFamily="34" charset="-34"/>
              </a:rPr>
              <a:t>วิชาการต้อง</a:t>
            </a:r>
            <a:r>
              <a:rPr lang="th-TH" sz="3200" b="1" dirty="0">
                <a:solidFill>
                  <a:srgbClr val="009999"/>
                </a:solidFill>
                <a:latin typeface="TH SarabunPSK" pitchFamily="34" charset="-34"/>
                <a:cs typeface="TH SarabunPSK" pitchFamily="34" charset="-34"/>
              </a:rPr>
              <a:t>ได้รับการ</a:t>
            </a:r>
            <a:r>
              <a:rPr lang="th-TH" sz="3200" b="1" dirty="0" smtClean="0">
                <a:solidFill>
                  <a:srgbClr val="009999"/>
                </a:solidFill>
                <a:latin typeface="TH SarabunPSK" pitchFamily="34" charset="-34"/>
                <a:cs typeface="TH SarabunPSK" pitchFamily="34" charset="-34"/>
              </a:rPr>
              <a:t>เผยแพร่และผ่าน</a:t>
            </a:r>
            <a:r>
              <a:rPr lang="th-TH" sz="3200" b="1" dirty="0">
                <a:solidFill>
                  <a:srgbClr val="009999"/>
                </a:solidFill>
                <a:latin typeface="TH SarabunPSK" pitchFamily="34" charset="-34"/>
                <a:cs typeface="TH SarabunPSK" pitchFamily="34" charset="-34"/>
              </a:rPr>
              <a:t>การประเมินคุณภาพ โดย</a:t>
            </a:r>
            <a:r>
              <a:rPr lang="th-TH" sz="3200" b="1" dirty="0" smtClean="0">
                <a:solidFill>
                  <a:srgbClr val="009999"/>
                </a:solidFill>
                <a:latin typeface="TH SarabunPSK" pitchFamily="34" charset="-34"/>
                <a:cs typeface="TH SarabunPSK" pitchFamily="34" charset="-34"/>
              </a:rPr>
              <a:t>คณะกรรมการผู้ทรงคุณวุฒิ (</a:t>
            </a:r>
            <a:r>
              <a:rPr lang="en-US" sz="3200" b="1" dirty="0" smtClean="0">
                <a:solidFill>
                  <a:srgbClr val="009999"/>
                </a:solidFill>
                <a:latin typeface="TH SarabunPSK" pitchFamily="34" charset="-34"/>
                <a:cs typeface="TH SarabunPSK" pitchFamily="34" charset="-34"/>
              </a:rPr>
              <a:t>peer reviewer</a:t>
            </a:r>
            <a:r>
              <a:rPr lang="th-TH" sz="3200" b="1" dirty="0" smtClean="0">
                <a:solidFill>
                  <a:srgbClr val="009999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solidFill>
                <a:srgbClr val="009999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908102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469121"/>
            <a:ext cx="8064896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การมีส่วนร่วมในผลงานทางวิชาการ</a:t>
            </a:r>
            <a:endParaRPr lang="th-TH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923797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กรณีผลงานวิชาการที่</a:t>
            </a:r>
            <a:r>
              <a:rPr lang="th-TH" sz="5400" b="1" u="sng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มิใช่</a:t>
            </a:r>
            <a:r>
              <a:rPr lang="th-TH" sz="5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ผลงานวิจัย</a:t>
            </a:r>
          </a:p>
          <a:p>
            <a:pPr marL="446088" indent="-446088">
              <a:buFont typeface="Wingdings" pitchFamily="2" charset="2"/>
              <a:buChar char="§"/>
            </a:pP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ขอต้องมีส่วนร่วมในผลงานไม่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น้อยกว่า 50</a:t>
            </a:r>
            <a:r>
              <a:rPr lang="en-US" sz="54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 และ</a:t>
            </a:r>
            <a:r>
              <a:rPr lang="th-TH" sz="5400" b="1" dirty="0">
                <a:latin typeface="TH SarabunPSK" pitchFamily="34" charset="-34"/>
                <a:cs typeface="TH SarabunPSK" pitchFamily="34" charset="-34"/>
              </a:rPr>
              <a:t>ต้องเป็นผู้ดำเนินการหลักในเรื่อง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นั้น</a:t>
            </a:r>
          </a:p>
        </p:txBody>
      </p:sp>
      <p:pic>
        <p:nvPicPr>
          <p:cNvPr id="10242" name="Picture 2" descr="à¸à¸¥à¸à¸²à¸£à¸à¹à¸à¸«à¸²à¸£à¸¹à¸à¸ à¸²à¸à¸ªà¸³à¸«à¸£à¸±à¸ à¸à¸²à¸£à¸¡à¸µà¸ªà¹à¸§à¸à¸£à¹à¸§à¸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" b="9982"/>
          <a:stretch/>
        </p:blipFill>
        <p:spPr bwMode="auto">
          <a:xfrm>
            <a:off x="5965254" y="4136905"/>
            <a:ext cx="3143250" cy="195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กล่องข้อความ 6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467333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469121"/>
            <a:ext cx="8064896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การมีส่วนร่วมในผลงานทางวิชาการ</a:t>
            </a:r>
            <a:endParaRPr lang="th-TH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5496" y="1640989"/>
            <a:ext cx="90730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กรณีผลงานวิจัย ต้องมีลักษณะอย่างใดอย่างหนึ่ง ดังนี้</a:t>
            </a:r>
            <a:endParaRPr lang="th-TH" sz="3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361950" indent="-361950"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ขอมีส่วนร่วมไม่น้อย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กว่า 50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361950" indent="-361950">
              <a:buFont typeface="Wingdings" pitchFamily="2" charset="2"/>
              <a:buChar char="§"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ผู้ขอเป็นผู้ดำเนินการ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หลัก และมีผลงานวิจัยเรื่องอื่นที่เกี่ย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วเนื่องสอดคล้อง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กัน รวมกัน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แล้วได้ไม่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น้อยกว่า 50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% 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ชุดโครงการวิจัย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ผู้ขอต้องเป็นผู้ดำเนินการหลักในบางโครงการ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อย่าง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น้อย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1 เรื่อง รวมกัน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แล้วไม่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น้อยกว่า 50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pPr marL="361950" indent="-361950"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งานวิจัย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ที่ดำเนินการเป็นชุดต่อเนื่องกัน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ผู้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ขอต้องเป็นผู้ดำเนินการ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หลัก รวมกัน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แล้วไม่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น้อยกว่า 50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%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156630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920880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ผลงานทางวิชาการในการขอ ผศ.</a:t>
            </a:r>
            <a:endParaRPr lang="th-TH" sz="54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/>
          </p:nvPr>
        </p:nvGraphicFramePr>
        <p:xfrm>
          <a:off x="107504" y="1340768"/>
          <a:ext cx="8928992" cy="37501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92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064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งานวิจัย 2 เรื่อง (B) </a:t>
                      </a:r>
                      <a:r>
                        <a:rPr kumimoji="0" lang="th-TH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endParaRPr lang="th-TH" sz="3600" b="1" i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งานวิจัย 1 เรื่อง (</a:t>
                      </a:r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B</a:t>
                      </a:r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+ </a:t>
                      </a:r>
                      <a:r>
                        <a:rPr lang="th-TH" sz="34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ผลงานวิชาการในลักษณะอื่น</a:t>
                      </a:r>
                      <a:r>
                        <a:rPr lang="th-TH" sz="34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1 รายการ </a:t>
                      </a:r>
                      <a:r>
                        <a:rPr lang="th-TH" sz="34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34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B</a:t>
                      </a:r>
                      <a:r>
                        <a:rPr lang="th-TH" sz="34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r>
                        <a:rPr kumimoji="0" lang="th-TH" sz="3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endParaRPr lang="th-TH" sz="3400" b="1" i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งานวิจัย 1 เรื่อง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B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+ ผลงานวิชาการรับใช้สังคม</a:t>
                      </a:r>
                      <a:r>
                        <a:rPr lang="th-TH" sz="3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1 เรื่อง </a:t>
                      </a:r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B</a:t>
                      </a:r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) </a:t>
                      </a:r>
                      <a:r>
                        <a:rPr kumimoji="0" lang="th-TH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endParaRPr lang="th-TH" sz="3600" b="1" i="1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งานวิจัย 1 เรื่อง (</a:t>
                      </a:r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B</a:t>
                      </a:r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+ ตำรา/หนังสือ 1 เล่ม (</a:t>
                      </a:r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B</a:t>
                      </a:r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6390">
                <a:tc>
                  <a:txBody>
                    <a:bodyPr/>
                    <a:lstStyle/>
                    <a:p>
                      <a:pPr marL="266700" indent="-266700">
                        <a:buFont typeface="Wingdings" pitchFamily="2" charset="2"/>
                        <a:buChar char="§"/>
                      </a:pPr>
                      <a:r>
                        <a:rPr lang="th-TH" sz="32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สาขาทางสังคมศาสตร์และมนุษยศาสตร์ ใช้ผลงานทางวิชาการในลักษณะอื่น/</a:t>
                      </a:r>
                      <a:r>
                        <a:rPr lang="th-TH" sz="2800" b="1" i="0" u="none" strike="noStrike" kern="1200" baseline="0" dirty="0" smtClean="0">
                          <a:solidFill>
                            <a:schemeClr val="dk1"/>
                          </a:solidFill>
                          <a:latin typeface="TH SarabunPSK" pitchFamily="34" charset="-34"/>
                          <a:ea typeface="+mn-ea"/>
                          <a:cs typeface="TH SarabunPSK" pitchFamily="34" charset="-34"/>
                        </a:rPr>
                        <a:t>ผลงานวิชาการรับใช้สังคม (B) /บทความทางวิชาการ (B+) แทนงานวิจัย (2)-(4) ได้</a:t>
                      </a:r>
                      <a:endParaRPr lang="th-TH" sz="2800" b="1" i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0" y="5301208"/>
            <a:ext cx="9108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b="1" dirty="0" smtClean="0">
                <a:solidFill>
                  <a:srgbClr val="2D875A"/>
                </a:solidFill>
                <a:latin typeface="TH SarabunPSK" pitchFamily="34" charset="-34"/>
                <a:cs typeface="TH SarabunPSK" pitchFamily="34" charset="-34"/>
              </a:rPr>
              <a:t>งานวิจัย อย่างน้อย 1 เรื่อง ผู้ขอต้องเป็น </a:t>
            </a:r>
            <a:r>
              <a:rPr lang="th-TH" b="1" dirty="0" err="1" smtClean="0">
                <a:solidFill>
                  <a:srgbClr val="2D875A"/>
                </a:solidFill>
                <a:latin typeface="TH SarabunPSK" pitchFamily="34" charset="-34"/>
                <a:cs typeface="TH SarabunPSK" pitchFamily="34" charset="-34"/>
              </a:rPr>
              <a:t>First</a:t>
            </a:r>
            <a:r>
              <a:rPr lang="th-TH" b="1" dirty="0" smtClean="0">
                <a:solidFill>
                  <a:srgbClr val="2D875A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err="1" smtClean="0">
                <a:solidFill>
                  <a:srgbClr val="2D875A"/>
                </a:solidFill>
                <a:latin typeface="TH SarabunPSK" pitchFamily="34" charset="-34"/>
                <a:cs typeface="TH SarabunPSK" pitchFamily="34" charset="-34"/>
              </a:rPr>
              <a:t>author</a:t>
            </a:r>
            <a:r>
              <a:rPr lang="th-TH" b="1" dirty="0" smtClean="0">
                <a:solidFill>
                  <a:srgbClr val="2D875A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err="1" smtClean="0">
                <a:solidFill>
                  <a:srgbClr val="2D875A"/>
                </a:solidFill>
                <a:latin typeface="TH SarabunPSK" pitchFamily="34" charset="-34"/>
                <a:cs typeface="TH SarabunPSK" pitchFamily="34" charset="-34"/>
              </a:rPr>
              <a:t>Corresponding</a:t>
            </a:r>
            <a:r>
              <a:rPr lang="th-TH" b="1" dirty="0" smtClean="0">
                <a:solidFill>
                  <a:srgbClr val="2D875A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err="1" smtClean="0">
                <a:solidFill>
                  <a:srgbClr val="2D875A"/>
                </a:solidFill>
                <a:latin typeface="TH SarabunPSK" pitchFamily="34" charset="-34"/>
                <a:cs typeface="TH SarabunPSK" pitchFamily="34" charset="-34"/>
              </a:rPr>
              <a:t>author</a:t>
            </a:r>
            <a:endParaRPr lang="th-TH" b="1" dirty="0">
              <a:solidFill>
                <a:srgbClr val="2D875A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563398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520" y="2194986"/>
            <a:ext cx="87129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การเผยแพร่งานวิจัย</a:t>
            </a:r>
          </a:p>
          <a:p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1. วารสาร</a:t>
            </a:r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ทาง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วิชาการอยู่ในฐานข้อมูลที่ </a:t>
            </a:r>
            <a:r>
              <a:rPr lang="th-TH" sz="36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ก.พ.อ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.กำหนด</a:t>
            </a:r>
            <a:endParaRPr lang="th-TH" sz="3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2. หนังสือ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รวมบทความ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วิจัยที่มีบรรณาธิการ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3. นำเสนอเป็นบทความวิจัยต่อที่ประชุมทางวิชาการระดับชาติ/</a:t>
            </a:r>
            <a:b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นานาชาติ (</a:t>
            </a:r>
            <a:r>
              <a:rPr lang="en-US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Proceedings) 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จัดโดยสมาคมวิชาการ/วิชาชีพ 5 ปี</a:t>
            </a:r>
            <a:endParaRPr lang="th-TH" sz="3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4. หนังสือ (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monograph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 ได้เผยแพร่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ไปยังวง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วิชาการและวิชาชีพ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 อย่างกว้างขวาง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15616" y="119534"/>
            <a:ext cx="7704856" cy="193899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ผลงานทาง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วิชาการต้อง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ได้รับการ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เผยแพร่</a:t>
            </a:r>
            <a:b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และผ่าน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การประเมินคุณภาพ โดย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คณะกรรมการผู้ทรงคุณวุฒิ (</a:t>
            </a:r>
            <a:r>
              <a:rPr lang="en-US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peer reviewer</a:t>
            </a:r>
            <a:r>
              <a:rPr lang="th-TH" sz="4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510865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16532" t="12901" r="10626" b="4501"/>
          <a:stretch/>
        </p:blipFill>
        <p:spPr>
          <a:xfrm>
            <a:off x="35496" y="1031402"/>
            <a:ext cx="9064961" cy="5781974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03648" y="44624"/>
            <a:ext cx="7344816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เกณฑ์การประเมินงานวิจัย</a:t>
            </a:r>
            <a:endParaRPr lang="th-TH" sz="5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403648" y="1031402"/>
            <a:ext cx="864096" cy="38137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03648" y="1916832"/>
            <a:ext cx="936104" cy="38137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403648" y="3140968"/>
            <a:ext cx="864096" cy="38137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403648" y="4786485"/>
            <a:ext cx="936104" cy="38137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854514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17319" t="10800" r="13382" b="3801"/>
          <a:stretch/>
        </p:blipFill>
        <p:spPr>
          <a:xfrm>
            <a:off x="391808" y="1124744"/>
            <a:ext cx="8212640" cy="5692852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03648" y="44624"/>
            <a:ext cx="7344816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เกณฑ์การประเมินตำรา</a:t>
            </a:r>
            <a:endParaRPr lang="th-TH" sz="5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619672" y="1124744"/>
            <a:ext cx="864096" cy="38137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619672" y="1916832"/>
            <a:ext cx="936104" cy="38137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619672" y="3407666"/>
            <a:ext cx="864096" cy="38137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618952" y="4581128"/>
            <a:ext cx="936823" cy="38137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769259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l="19293" t="11200" r="13770" b="4102"/>
          <a:stretch/>
        </p:blipFill>
        <p:spPr>
          <a:xfrm>
            <a:off x="432048" y="1094396"/>
            <a:ext cx="8172400" cy="5816826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03648" y="44624"/>
            <a:ext cx="7344816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เกณฑ์การประเมินหนังสือ</a:t>
            </a:r>
            <a:endParaRPr lang="th-TH" sz="5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619672" y="1031402"/>
            <a:ext cx="864096" cy="38137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619672" y="2132856"/>
            <a:ext cx="864096" cy="38137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619672" y="3643561"/>
            <a:ext cx="864096" cy="38137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619672" y="4785493"/>
            <a:ext cx="864096" cy="38137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406698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13776" t="12901" r="7476" b="14300"/>
          <a:stretch/>
        </p:blipFill>
        <p:spPr>
          <a:xfrm>
            <a:off x="35496" y="1268759"/>
            <a:ext cx="9108504" cy="4736423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03648" y="44624"/>
            <a:ext cx="7344816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เกณฑ์การประเมินบทความวิชาการ</a:t>
            </a:r>
            <a:endParaRPr lang="th-TH" sz="5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403648" y="1319434"/>
            <a:ext cx="864096" cy="38137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403648" y="2471562"/>
            <a:ext cx="936104" cy="38137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403648" y="3356992"/>
            <a:ext cx="864096" cy="38137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403648" y="4149080"/>
            <a:ext cx="936104" cy="381374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กล่องข้อความ 11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08144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/>
          </p:nvPr>
        </p:nvGraphicFramePr>
        <p:xfrm>
          <a:off x="107504" y="1916832"/>
          <a:ext cx="8892480" cy="2649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9911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ตำรา/หนังสือ 1 เล่ม + ผลงานวิจัย 2 เรื่อง (ดี) </a:t>
                      </a:r>
                      <a:r>
                        <a:rPr kumimoji="0" lang="th-TH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หรือ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ตำรา/หนังสือ 1 เล่ม + ผลงานวิจัย 1 เรื่อง + ผลงานในลักษณะอื่น</a:t>
                      </a:r>
                      <a:r>
                        <a:rPr lang="th-TH" sz="32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(ดี) </a:t>
                      </a:r>
                      <a:r>
                        <a:rPr kumimoji="0" lang="th-TH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หรือ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404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ตำรา/หนังสือ 1 เล่ม + ผลงานวิจัย 1 เรื่อง + ผลงานรับใช้สังคม (ดี)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95536" y="4869160"/>
            <a:ext cx="8284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ผลงานทางวิชาการต้องได้รับการเผยแพร่และผ่านการประเมินคุณภาพ โดยคณะกรรมการผู้ทรงคุณวุฒิ (</a:t>
            </a:r>
            <a:r>
              <a:rPr lang="en-US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peer reviewer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15616" y="188640"/>
            <a:ext cx="7344816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ผลงานทางวิชาการในการขอ รศ.</a:t>
            </a:r>
            <a:endParaRPr lang="th-TH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106493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วิธีที่</a:t>
            </a:r>
            <a:r>
              <a:rPr lang="th-TH" sz="4000" b="1" dirty="0" smtClean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</a:t>
            </a:r>
            <a:endParaRPr lang="th-TH" sz="4000" b="1" dirty="0">
              <a:solidFill>
                <a:srgbClr val="FF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3551759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14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44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15616" y="188640"/>
            <a:ext cx="7344816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ผลงานทางวิชาการในการขอ รศ.</a:t>
            </a:r>
            <a:endParaRPr lang="th-TH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8640960" cy="3443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ผลงานวิจัย 3 เรื่อง (ดีมาก 2 เรื่อง ดี 1 เรื่อง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) </a:t>
                      </a:r>
                      <a:r>
                        <a:rPr kumimoji="0" lang="th-TH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หรือ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ผลงานวิจัย 2 เรื่อง (ดีมาก) + ผลงานในลักษณะอื่น</a:t>
                      </a:r>
                      <a:r>
                        <a:rPr lang="th-TH" sz="32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(ดี) </a:t>
                      </a:r>
                      <a:r>
                        <a:rPr kumimoji="0" lang="th-TH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หรือ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ผลงานวิจัย 2 เรื่อง (ดีมาก) + ผลงานรับใช้สังคม (ดี) </a:t>
                      </a:r>
                      <a:r>
                        <a:rPr kumimoji="0" lang="th-TH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หรือ</a:t>
                      </a:r>
                      <a:endParaRPr lang="th-TH" sz="32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464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2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สาขาทางสังคมศาสตร์และมนุษยศาสตร์ อาจใช้</a:t>
                      </a: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ตำรา/หนังสือ</a:t>
                      </a:r>
                      <a:r>
                        <a:rPr lang="th-TH" sz="32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3 เล่ม </a:t>
                      </a:r>
                      <a:br>
                        <a:rPr lang="th-TH" sz="32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32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(ดีมาก 2 เล่ม ดี 1 เล่ม)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611560" y="5085184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ผลงานทางวิชาการต้องได้รับการเผยแพร่และผ่านการประเมินคุณภาพ 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โดย</a:t>
            </a: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คณะกรรมการผู้ทรงคุณวุฒิ (</a:t>
            </a:r>
            <a:r>
              <a:rPr lang="en-US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peer reviewer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3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590919" y="920914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วิธีที่</a:t>
            </a:r>
            <a:r>
              <a:rPr lang="th-TH" sz="4000" b="1" dirty="0" smtClean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</a:t>
            </a:r>
            <a:endParaRPr lang="th-TH" sz="4000" b="1" dirty="0">
              <a:solidFill>
                <a:srgbClr val="FF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378005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67544" y="2344812"/>
            <a:ext cx="8280920" cy="2308324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th-TH" sz="4800" b="1" spc="50" dirty="0">
                <a:ln w="11430"/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ผลงานทางวิชาการทุกประเภท</a:t>
            </a:r>
            <a:br>
              <a:rPr lang="th-TH" sz="4800" b="1" spc="50" dirty="0">
                <a:ln w="11430"/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800" b="1" spc="50" dirty="0">
                <a:ln w="11430"/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ต้องเป็นผลงานหลังจากได้รับการแต่งตั้ง</a:t>
            </a:r>
            <a:br>
              <a:rPr lang="th-TH" sz="4800" b="1" spc="50" dirty="0">
                <a:ln w="11430"/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800" b="1" spc="50" dirty="0">
                <a:ln w="11430"/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ให้ดำรงตำแหน่งวิชาการเดิม </a:t>
            </a:r>
          </a:p>
        </p:txBody>
      </p:sp>
      <p:pic>
        <p:nvPicPr>
          <p:cNvPr id="1028" name="Picture 4" descr="Nico chan's mark in the park | Free Photo | photo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98" y="1484784"/>
            <a:ext cx="1738777" cy="12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0399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>
            <p:extLst/>
          </p:nvPr>
        </p:nvGraphicFramePr>
        <p:xfrm>
          <a:off x="35496" y="1628800"/>
          <a:ext cx="9073008" cy="2649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9911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ตำรา/หนังสือ 1 เล่ม (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B+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+ งานวิจัย 2 เรื่อง (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B+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</a:t>
                      </a:r>
                      <a:r>
                        <a:rPr kumimoji="0" lang="th-TH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หรือ</a:t>
                      </a:r>
                      <a:endParaRPr lang="th-TH" sz="32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BF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ตำรา/หนังสือ 1 เล่ม </a:t>
                      </a:r>
                      <a:r>
                        <a:rPr lang="th-TH" sz="3200" b="1" dirty="0" smtClean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3200" b="1" dirty="0" smtClean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B+</a:t>
                      </a:r>
                      <a:r>
                        <a:rPr lang="th-TH" sz="3200" b="1" dirty="0" smtClean="0">
                          <a:solidFill>
                            <a:srgbClr val="3333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+ งานวิจัย 1 เรื่อง 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B+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</a:t>
                      </a: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+ 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ผลงานในลักษณะอื่น</a:t>
                      </a:r>
                      <a:r>
                        <a:rPr lang="th-TH" sz="24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(B+) </a:t>
                      </a:r>
                      <a:r>
                        <a:rPr kumimoji="0" lang="th-TH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หรือ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404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ตำรา/หนังสือ 1 เล่ม 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B+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+ งานวิจัย 1 เรื่อง 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B+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+ ผลงานรับใช้สังคม (B+) </a:t>
                      </a:r>
                    </a:p>
                  </a:txBody>
                  <a:tcPr anchor="ctr">
                    <a:solidFill>
                      <a:srgbClr val="BF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15616" y="188640"/>
            <a:ext cx="7344816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ผลงานทางวิชาการในการขอ รศ.</a:t>
            </a:r>
            <a:endParaRPr lang="th-TH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980728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339966"/>
                </a:solidFill>
                <a:latin typeface="TH SarabunPSK" pitchFamily="34" charset="-34"/>
                <a:cs typeface="TH SarabunPSK" pitchFamily="34" charset="-34"/>
              </a:rPr>
              <a:t>วิธีที่</a:t>
            </a:r>
            <a:r>
              <a:rPr lang="th-TH" sz="4000" b="1" dirty="0" smtClean="0">
                <a:solidFill>
                  <a:srgbClr val="339966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</a:t>
            </a:r>
            <a:endParaRPr lang="th-TH" sz="4000" b="1" dirty="0">
              <a:solidFill>
                <a:srgbClr val="339966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51520" y="4437112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buFont typeface="Wingdings" panose="05000000000000000000" pitchFamily="2" charset="2"/>
              <a:buChar char="Ø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itchFamily="34" charset="-34"/>
              </a:rPr>
              <a:t>งานวิจัยต้องได้รับการเผยแพร่ระดับนานาชาติ/</a:t>
            </a:r>
            <a:r>
              <a:rPr lang="th-TH" sz="3200" b="1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itchFamily="34" charset="-34"/>
              </a:rPr>
              <a:t>TCI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itchFamily="34" charset="-34"/>
              </a:rPr>
              <a:t> 1 และ </a:t>
            </a:r>
            <a:b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itchFamily="34" charset="-34"/>
              </a:rPr>
              <a:t>1 เรื่อง ผู้ขอต้องเป็น </a:t>
            </a:r>
            <a:r>
              <a:rPr lang="th-TH" sz="3200" b="1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itchFamily="34" charset="-34"/>
              </a:rPr>
              <a:t>First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itchFamily="34" charset="-34"/>
              </a:rPr>
              <a:t> </a:t>
            </a:r>
            <a:r>
              <a:rPr lang="th-TH" sz="3200" b="1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itchFamily="34" charset="-34"/>
              </a:rPr>
              <a:t>author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itchFamily="34" charset="-34"/>
              </a:rPr>
              <a:t>/</a:t>
            </a:r>
            <a:r>
              <a:rPr lang="th-TH" sz="3200" b="1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itchFamily="34" charset="-34"/>
              </a:rPr>
              <a:t>Corresponding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itchFamily="34" charset="-34"/>
              </a:rPr>
              <a:t> </a:t>
            </a:r>
            <a:r>
              <a:rPr lang="th-TH" sz="3200" b="1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itchFamily="34" charset="-34"/>
              </a:rPr>
              <a:t>author</a:t>
            </a:r>
            <a:endParaRPr lang="th-TH" sz="3200" b="1" dirty="0" smtClean="0">
              <a:solidFill>
                <a:srgbClr val="0000FF"/>
              </a:solidFill>
              <a:latin typeface="TH SarabunPSK" panose="020B0500040200020003" pitchFamily="34" charset="-34"/>
              <a:cs typeface="TH SarabunPSK" pitchFamily="34" charset="-34"/>
            </a:endParaRP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itchFamily="34" charset="-34"/>
              </a:rPr>
              <a:t>ตำรา/หนังสือ อย่างน้อย 1 เรื่อง ผู้ขอต้องเป็น </a:t>
            </a:r>
            <a:r>
              <a:rPr lang="th-TH" sz="3200" b="1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itchFamily="34" charset="-34"/>
              </a:rPr>
              <a:t>First</a:t>
            </a:r>
            <a:r>
              <a:rPr lang="th-TH" sz="3200" b="1" dirty="0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itchFamily="34" charset="-34"/>
              </a:rPr>
              <a:t> </a:t>
            </a:r>
            <a:r>
              <a:rPr lang="th-TH" sz="3200" b="1" dirty="0" err="1" smtClean="0">
                <a:solidFill>
                  <a:srgbClr val="0000FF"/>
                </a:solidFill>
                <a:latin typeface="TH SarabunPSK" panose="020B0500040200020003" pitchFamily="34" charset="-34"/>
                <a:cs typeface="TH SarabunPSK" pitchFamily="34" charset="-34"/>
              </a:rPr>
              <a:t>author</a:t>
            </a:r>
            <a:endParaRPr lang="th-TH" sz="3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953949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15616" y="188640"/>
            <a:ext cx="7344816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ผลงานทางวิชาการในการขอ รศ.</a:t>
            </a:r>
            <a:endParaRPr lang="th-TH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/>
          </p:nvPr>
        </p:nvGraphicFramePr>
        <p:xfrm>
          <a:off x="35496" y="1484784"/>
          <a:ext cx="9108504" cy="316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8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งานวิจัย 3 เรื่อง (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2 เรื่อง B+ 1 เรื่อง)</a:t>
                      </a:r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หรือ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BF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งานวิจัย 2 เรื่อง (A) + ผลงานในลักษณะอื่น</a:t>
                      </a:r>
                      <a:r>
                        <a:rPr lang="th-TH" sz="36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</a:t>
                      </a:r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B+</a:t>
                      </a:r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</a:t>
                      </a:r>
                      <a:r>
                        <a:rPr kumimoji="0" lang="th-TH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หรือ</a:t>
                      </a:r>
                      <a:endParaRPr lang="th-TH" sz="36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งานวิจัย 2 เรื่อง (A) + ผลงานรับใช้สังคม (B+) </a:t>
                      </a:r>
                      <a:r>
                        <a:rPr kumimoji="0" lang="th-TH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ea typeface="Calibri" pitchFamily="34" charset="0"/>
                          <a:cs typeface="TH SarabunPSK" pitchFamily="34" charset="-34"/>
                        </a:rPr>
                        <a:t>หรือ</a:t>
                      </a:r>
                      <a:endParaRPr lang="th-TH" sz="36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BF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464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100" b="1" i="0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สาขาทางสังคมศาสตร์และมนุษย์ศาสตร์ </a:t>
                      </a:r>
                      <a:r>
                        <a:rPr lang="th-TH" sz="31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ตำรา/หนังสือ</a:t>
                      </a:r>
                      <a:r>
                        <a:rPr lang="th-TH" sz="31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2 เล่ม (A) + 1 เล่ม (B+)</a:t>
                      </a:r>
                      <a:endParaRPr lang="th-TH" sz="3100" b="1" i="1" baseline="0" dirty="0" smtClean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590919" y="920914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FF9933"/>
                </a:solidFill>
                <a:latin typeface="TH SarabunPSK" pitchFamily="34" charset="-34"/>
                <a:cs typeface="TH SarabunPSK" pitchFamily="34" charset="-34"/>
              </a:rPr>
              <a:t>วิธีที่</a:t>
            </a:r>
            <a:r>
              <a:rPr lang="th-TH" sz="4000" b="1" dirty="0" smtClean="0">
                <a:solidFill>
                  <a:srgbClr val="FF9933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</a:t>
            </a:r>
            <a:endParaRPr lang="th-TH" sz="4000" b="1" dirty="0">
              <a:solidFill>
                <a:srgbClr val="FF993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1520" y="4869160"/>
            <a:ext cx="8892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buFont typeface="Wingdings" panose="05000000000000000000" pitchFamily="2" charset="2"/>
              <a:buChar char="Ø"/>
            </a:pP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งานวิจัยต้องได้รับการเผยแพร่ระดับนานาชาติ/</a:t>
            </a:r>
            <a:r>
              <a:rPr lang="th-TH" sz="32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TCI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1 และ </a:t>
            </a:r>
            <a:b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2 เรื่อง (A) ผู้ขอต้องเป็น </a:t>
            </a:r>
            <a:r>
              <a:rPr lang="th-TH" sz="32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First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author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sz="32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Corresponding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author</a:t>
            </a:r>
            <a:endParaRPr lang="th-TH" sz="3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039181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ผลการค้นหารูปภาพสำหรับ ยิ้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99305"/>
            <a:ext cx="15335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34786" y="2420888"/>
            <a:ext cx="8829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FF9933"/>
                </a:solidFill>
                <a:latin typeface="TH SarabunPSK" pitchFamily="34" charset="-34"/>
                <a:cs typeface="TH SarabunPSK" pitchFamily="34" charset="-34"/>
              </a:rPr>
              <a:t>วิธีที่</a:t>
            </a:r>
            <a:r>
              <a:rPr lang="th-TH" sz="4800" b="1" dirty="0" smtClean="0">
                <a:solidFill>
                  <a:srgbClr val="FF9933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</a:t>
            </a:r>
            <a:r>
              <a:rPr lang="th-TH" sz="4800" b="1" spc="50" dirty="0" smtClean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อนุโลม</a:t>
            </a:r>
            <a:r>
              <a:rPr lang="th-TH" sz="4800" b="1" spc="50" dirty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ให้ใช้ผลงานทางวิชาการ ไม่เกิน 5 ปีก่อนวันที่ได้รับตำแหน่ง ผศ. จำนวน 1 ใน 3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968684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15616" y="188640"/>
            <a:ext cx="7344816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ผลงานทางวิชาการในการขอ รศ.</a:t>
            </a:r>
            <a:endParaRPr lang="th-TH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/>
          </p:nvPr>
        </p:nvGraphicFramePr>
        <p:xfrm>
          <a:off x="35496" y="2276872"/>
          <a:ext cx="9036496" cy="355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งานวิจัย 10 เรื่อง เผยแพร่ในวารสาร</a:t>
                      </a:r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Q1 Q2 หลังได้ตำแหน่ง ผศ. </a:t>
                      </a:r>
                      <a:br>
                        <a:rPr lang="th-TH" sz="3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 เรื่อง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ผู้ขอต้องเป็น </a:t>
                      </a:r>
                      <a:r>
                        <a:rPr lang="th-TH" sz="36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First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6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author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36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Corresponding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6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author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2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  <a:endParaRPr lang="th-TH" sz="32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BF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มีงานวิจัยที่ได้รับการอ้างอิงจาก</a:t>
                      </a:r>
                      <a:r>
                        <a:rPr lang="th-TH" sz="36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600" b="1" baseline="0" dirty="0" err="1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Scopus</a:t>
                      </a:r>
                      <a:r>
                        <a:rPr lang="th-TH" sz="36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อย่างน้อย 500 รายการ </a:t>
                      </a:r>
                      <a:r>
                        <a:rPr lang="th-TH" sz="2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มีค่า </a:t>
                      </a:r>
                      <a:r>
                        <a:rPr lang="th-TH" sz="36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Life</a:t>
                      </a:r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36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time</a:t>
                      </a:r>
                      <a:r>
                        <a:rPr lang="th-TH" sz="3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h-</a:t>
                      </a:r>
                      <a:r>
                        <a:rPr lang="th-TH" sz="36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index</a:t>
                      </a:r>
                      <a:r>
                        <a:rPr lang="th-TH" sz="3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ไม่น้อยกว่า 8 </a:t>
                      </a:r>
                      <a:r>
                        <a:rPr lang="th-TH" sz="32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  <a:endParaRPr lang="th-TH" sz="3600" b="1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BF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464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200" b="1" i="0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เป็นหัวหน้าโครงการวิจัย อย่างน้อย 5 โครงการ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35296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วิธีที่</a:t>
            </a: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</a:t>
            </a:r>
            <a:r>
              <a:rPr lang="th-TH" sz="35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สาขาทางวิทยาศาสตร์ เทคโนโลยี วิศวกรรมศาสตร์ แพทยศาสตร์</a:t>
            </a:r>
            <a:endParaRPr lang="th-TH" sz="35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3827708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15616" y="188640"/>
            <a:ext cx="7344816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ผลงานทางวิชาการในการขอ รศ.</a:t>
            </a:r>
            <a:endParaRPr lang="th-TH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/>
          </p:nvPr>
        </p:nvGraphicFramePr>
        <p:xfrm>
          <a:off x="35496" y="2276872"/>
          <a:ext cx="9036496" cy="355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งานวิจัย 5 เรื่อง เผยแพร่ในวารสารฐาน </a:t>
                      </a:r>
                      <a:r>
                        <a:rPr lang="th-TH" sz="36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Scopus</a:t>
                      </a:r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5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หลังได้ตำแหน่ง ผศ.</a:t>
                      </a:r>
                      <a:r>
                        <a:rPr lang="th-TH" sz="36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3 เรื่อง 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ผู้ขอต้องเป็น </a:t>
                      </a:r>
                      <a:r>
                        <a:rPr lang="th-TH" sz="36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First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6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author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36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Corresponding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6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author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2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  <a:endParaRPr lang="th-TH" sz="32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BF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มีงานวิจัยที่ได้รับการอ้างอิงจาก</a:t>
                      </a:r>
                      <a:r>
                        <a:rPr lang="th-TH" sz="36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600" b="1" baseline="0" dirty="0" err="1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Scopus</a:t>
                      </a:r>
                      <a:r>
                        <a:rPr lang="th-TH" sz="36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อย่างน้อย 150 รายการ </a:t>
                      </a:r>
                      <a:r>
                        <a:rPr lang="th-TH" sz="28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มีค่า </a:t>
                      </a:r>
                      <a:r>
                        <a:rPr lang="th-TH" sz="36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Life</a:t>
                      </a:r>
                      <a:r>
                        <a:rPr lang="th-TH" sz="36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36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time</a:t>
                      </a:r>
                      <a:r>
                        <a:rPr lang="th-TH" sz="3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h-</a:t>
                      </a:r>
                      <a:r>
                        <a:rPr lang="th-TH" sz="36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index</a:t>
                      </a:r>
                      <a:r>
                        <a:rPr lang="th-TH" sz="36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ไม่น้อยกว่า 4 </a:t>
                      </a:r>
                      <a:r>
                        <a:rPr lang="th-TH" sz="32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  <a:endParaRPr lang="th-TH" sz="3600" b="1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BFD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464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200" b="1" i="0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เป็นหัวหน้าโครงการวิจัย อย่างน้อย 5 โครงการ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0" y="135296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วิธีที่</a:t>
            </a:r>
            <a:r>
              <a:rPr lang="th-TH" sz="40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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สาขาทางบริหารธุรกิจ เศรษฐศาสตร์</a:t>
            </a:r>
            <a:endParaRPr lang="th-TH" sz="4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086562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44624"/>
            <a:ext cx="7920880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ผลงานทางวิชาการในการขอ ศ.</a:t>
            </a:r>
            <a:endParaRPr lang="th-TH" sz="5400" b="1" spc="50" dirty="0">
              <a:ln w="11430"/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8640960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584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ตำรา/หนังสือ 1 เล่ม (ดีมาก) + ผลงานวิจัย 5 เรื่อง (ดีมาก)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endParaRPr lang="th-TH" sz="3200" b="1" i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D9B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466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ตำรา/หนังสือ 1 เล่ม (ดีมาก) + ผลงานวิจัย 1 เรื่อง (ดีมาก) </a:t>
                      </a:r>
                      <a:b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+ ผลงานในลักษณะอื่น/ผลงานรับใช้สังคม 5 </a:t>
                      </a:r>
                      <a:r>
                        <a:rPr lang="th-TH" sz="32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 </a:t>
                      </a: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(ดีมาก)</a:t>
                      </a:r>
                      <a:endParaRPr lang="th-TH" sz="3200" b="1" i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452730" y="5589240"/>
            <a:ext cx="8223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 smtClean="0">
                <a:solidFill>
                  <a:srgbClr val="9933FF"/>
                </a:solidFill>
                <a:latin typeface="TH SarabunPSK" pitchFamily="34" charset="-34"/>
                <a:cs typeface="TH SarabunPSK" pitchFamily="34" charset="-34"/>
              </a:rPr>
              <a:t>ผลงานทางวิชาการต้องเผยแพร่</a:t>
            </a:r>
            <a:r>
              <a:rPr lang="th-TH" b="1" dirty="0">
                <a:solidFill>
                  <a:srgbClr val="9933FF"/>
                </a:solidFill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b="1" dirty="0" smtClean="0">
                <a:solidFill>
                  <a:srgbClr val="9933FF"/>
                </a:solidFill>
                <a:latin typeface="TH SarabunPSK" pitchFamily="34" charset="-34"/>
                <a:cs typeface="TH SarabunPSK" pitchFamily="34" charset="-34"/>
              </a:rPr>
              <a:t>วารสารวิชาการที่อยู่ในฐานข้อมูลระดับ</a:t>
            </a:r>
            <a:r>
              <a:rPr lang="th-TH" b="1" dirty="0">
                <a:solidFill>
                  <a:srgbClr val="9933FF"/>
                </a:solidFill>
                <a:latin typeface="TH SarabunPSK" pitchFamily="34" charset="-34"/>
                <a:cs typeface="TH SarabunPSK" pitchFamily="34" charset="-34"/>
              </a:rPr>
              <a:t>นานาชาติ</a:t>
            </a:r>
            <a:endParaRPr lang="th-TH" dirty="0">
              <a:solidFill>
                <a:srgbClr val="9933FF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851920" y="908720"/>
            <a:ext cx="12698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spc="50" dirty="0" smtClean="0">
                <a:ln w="11430"/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วิธีที่</a:t>
            </a:r>
            <a:endParaRPr lang="th-TH" sz="1800" dirty="0">
              <a:solidFill>
                <a:srgbClr val="0000FF"/>
              </a:solidFill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/>
          </p:nvPr>
        </p:nvGraphicFramePr>
        <p:xfrm>
          <a:off x="251520" y="3789040"/>
          <a:ext cx="8640960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ผลงานวิจัย 5 เรื่อง (ดีเด่น) </a:t>
                      </a:r>
                      <a:r>
                        <a:rPr kumimoji="0" lang="th-TH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endParaRPr lang="th-TH" sz="3200" b="1" i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D9B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0136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ผลงานวิจัย 1 เรื่อง (ดีเด่น) </a:t>
                      </a:r>
                      <a:b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+ ผลงานในลักษณะอื่น/ผลงานรับใช้สังคม 5 </a:t>
                      </a:r>
                      <a:r>
                        <a:rPr lang="th-TH" sz="32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 (ดีเด่น) </a:t>
                      </a:r>
                      <a:endParaRPr lang="th-TH" sz="3200" b="1" i="1" dirty="0" smtClean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สี่เหลี่ยมผืนผ้า 8"/>
          <p:cNvSpPr/>
          <p:nvPr/>
        </p:nvSpPr>
        <p:spPr>
          <a:xfrm>
            <a:off x="3878165" y="3212976"/>
            <a:ext cx="12698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spc="50" dirty="0" smtClean="0">
                <a:ln w="11430"/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วิธีที่</a:t>
            </a:r>
            <a:endParaRPr lang="th-TH" sz="1800" dirty="0">
              <a:solidFill>
                <a:srgbClr val="0000FF"/>
              </a:solidFill>
            </a:endParaRP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872465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27584" y="44624"/>
            <a:ext cx="7704856" cy="81560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700" b="1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ผลงานทางวิชาการในการขอ ศ.(กลุ่มสังคมฯ)</a:t>
            </a:r>
            <a:endParaRPr lang="th-TH" sz="4700" b="1" spc="50" dirty="0">
              <a:ln w="11430"/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/>
          </p:nvPr>
        </p:nvGraphicFramePr>
        <p:xfrm>
          <a:off x="257419" y="1196752"/>
          <a:ext cx="8635061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35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584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ตำรา/หนังสือ 2 เล่ม (ดีมาก) + ผลงานวิจัย 2 เรื่อง (ดีมาก) </a:t>
                      </a:r>
                      <a:r>
                        <a:rPr kumimoji="0" lang="th-TH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endParaRPr lang="th-TH" sz="3200" b="1" i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D9B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6466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ตำรา/หนังสือ 2 เล่ม (ดีมาก) + ผลงานวิจัย 1 เรื่อง (ดีมาก) </a:t>
                      </a:r>
                      <a:b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+ ผลงานในลักษณะอื่น/ผลงานรับใช้สังคม 2 </a:t>
                      </a:r>
                      <a:r>
                        <a:rPr lang="th-TH" sz="32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 </a:t>
                      </a: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(ดีมาก)</a:t>
                      </a:r>
                      <a:endParaRPr lang="th-TH" sz="3200" b="1" i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851920" y="755993"/>
            <a:ext cx="1058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spc="50" dirty="0" smtClean="0">
                <a:ln w="11430"/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วิธีที่</a:t>
            </a:r>
            <a:endParaRPr lang="th-TH" sz="1400" dirty="0">
              <a:solidFill>
                <a:srgbClr val="0000FF"/>
              </a:solidFill>
            </a:endParaRPr>
          </a:p>
        </p:txBody>
      </p:sp>
      <p:graphicFrame>
        <p:nvGraphicFramePr>
          <p:cNvPr id="8" name="ตาราง 7"/>
          <p:cNvGraphicFramePr>
            <a:graphicFrameLocks noGrp="1"/>
          </p:cNvGraphicFramePr>
          <p:nvPr>
            <p:extLst/>
          </p:nvPr>
        </p:nvGraphicFramePr>
        <p:xfrm>
          <a:off x="257419" y="3140968"/>
          <a:ext cx="8635061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35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ผลงานวิจัย 3 เรื่อง (ดีเด่น) </a:t>
                      </a:r>
                      <a:r>
                        <a:rPr kumimoji="0" lang="th-TH" sz="3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endParaRPr lang="th-TH" sz="3200" b="1" i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D9B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048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ผลงานวิจัย/ตำรา/หนังสือ 1 เรื่อง (ดีเด่น) </a:t>
                      </a:r>
                      <a:b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+ ผลงานในลักษณะอื่น/ผลงานรับใช้สังคม 3 </a:t>
                      </a:r>
                      <a:r>
                        <a:rPr lang="th-TH" sz="32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 (ดีเด่น)</a:t>
                      </a:r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200" b="1" i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endParaRPr lang="th-TH" sz="3200" b="1" i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E2C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76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ตำรา/หนังสือ 3 เล่ม (ดีเด่น)</a:t>
                      </a:r>
                    </a:p>
                  </a:txBody>
                  <a:tcPr>
                    <a:solidFill>
                      <a:srgbClr val="EC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สี่เหลี่ยมผืนผ้า 8"/>
          <p:cNvSpPr/>
          <p:nvPr/>
        </p:nvSpPr>
        <p:spPr>
          <a:xfrm>
            <a:off x="3878165" y="2772217"/>
            <a:ext cx="1058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spc="50" dirty="0" smtClean="0">
                <a:ln w="11430"/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วิธีที่</a:t>
            </a:r>
            <a:endParaRPr lang="th-TH" sz="1400" dirty="0">
              <a:solidFill>
                <a:srgbClr val="0000FF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79512" y="5373216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9933FF"/>
                </a:solidFill>
                <a:latin typeface="TH SarabunPSK" pitchFamily="34" charset="-34"/>
                <a:cs typeface="TH SarabunPSK" pitchFamily="34" charset="-34"/>
              </a:rPr>
              <a:t>ผลงานทางวิชาการต้องได้รับ</a:t>
            </a:r>
            <a:r>
              <a:rPr lang="th-TH" sz="2400" b="1" dirty="0">
                <a:solidFill>
                  <a:srgbClr val="9933FF"/>
                </a:solidFill>
                <a:latin typeface="TH SarabunPSK" pitchFamily="34" charset="-34"/>
                <a:cs typeface="TH SarabunPSK" pitchFamily="34" charset="-34"/>
              </a:rPr>
              <a:t>การเผยแพร่และผ่านการประเมิน</a:t>
            </a:r>
            <a:r>
              <a:rPr lang="th-TH" sz="2400" b="1" dirty="0" smtClean="0">
                <a:solidFill>
                  <a:srgbClr val="9933FF"/>
                </a:solidFill>
                <a:latin typeface="TH SarabunPSK" pitchFamily="34" charset="-34"/>
                <a:cs typeface="TH SarabunPSK" pitchFamily="34" charset="-34"/>
              </a:rPr>
              <a:t>คุณภาพโดย</a:t>
            </a:r>
            <a:r>
              <a:rPr lang="th-TH" sz="2400" b="1" dirty="0">
                <a:solidFill>
                  <a:srgbClr val="9933FF"/>
                </a:solidFill>
                <a:latin typeface="TH SarabunPSK" pitchFamily="34" charset="-34"/>
                <a:cs typeface="TH SarabunPSK" pitchFamily="34" charset="-34"/>
              </a:rPr>
              <a:t>คณะกรรมการ</a:t>
            </a:r>
            <a:r>
              <a:rPr lang="th-TH" sz="2400" b="1" dirty="0" smtClean="0">
                <a:solidFill>
                  <a:srgbClr val="9933FF"/>
                </a:solidFill>
                <a:latin typeface="TH SarabunPSK" pitchFamily="34" charset="-34"/>
                <a:cs typeface="TH SarabunPSK" pitchFamily="34" charset="-34"/>
              </a:rPr>
              <a:t>ผู้ทรงคุณวุฒิ</a:t>
            </a:r>
          </a:p>
          <a:p>
            <a:pPr algn="ctr"/>
            <a:r>
              <a:rPr lang="th-TH" sz="2400" b="1" dirty="0" smtClean="0">
                <a:solidFill>
                  <a:srgbClr val="9933FF"/>
                </a:solidFill>
                <a:latin typeface="TH SarabunPSK" pitchFamily="34" charset="-34"/>
                <a:cs typeface="TH SarabunPSK" pitchFamily="34" charset="-34"/>
              </a:rPr>
              <a:t>ผลงานวิจัยต้องได้รับการเผยแพร่</a:t>
            </a:r>
            <a:r>
              <a:rPr lang="th-TH" sz="2400" b="1" dirty="0">
                <a:solidFill>
                  <a:srgbClr val="9933FF"/>
                </a:solidFill>
                <a:latin typeface="TH SarabunPSK" pitchFamily="34" charset="-34"/>
                <a:cs typeface="TH SarabunPSK" pitchFamily="34" charset="-34"/>
              </a:rPr>
              <a:t>ในวารสารวิชาการที่อยู่ในฐานข้อมูลระดับนานาชาติ/</a:t>
            </a:r>
            <a:r>
              <a:rPr lang="en-US" sz="2400" b="1" dirty="0" smtClean="0">
                <a:solidFill>
                  <a:srgbClr val="9933FF"/>
                </a:solidFill>
                <a:latin typeface="TH SarabunPSK" pitchFamily="34" charset="-34"/>
                <a:cs typeface="TH SarabunPSK" pitchFamily="34" charset="-34"/>
              </a:rPr>
              <a:t>TCI1</a:t>
            </a:r>
            <a:endParaRPr lang="th-TH" sz="2400" b="1" dirty="0">
              <a:solidFill>
                <a:srgbClr val="9933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กล่องข้อความ 10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538631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CC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60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67544" y="2344812"/>
            <a:ext cx="8280920" cy="2308324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th-TH" sz="4800" b="1" spc="50" dirty="0">
                <a:ln w="11430"/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ผลงานทางวิชาการทุกประเภท</a:t>
            </a:r>
            <a:br>
              <a:rPr lang="th-TH" sz="4800" b="1" spc="50" dirty="0">
                <a:ln w="11430"/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800" b="1" spc="50" dirty="0">
                <a:ln w="11430"/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ต้องเป็นผลงานหลังจากได้รับการแต่งตั้ง</a:t>
            </a:r>
            <a:br>
              <a:rPr lang="th-TH" sz="4800" b="1" spc="50" dirty="0">
                <a:ln w="11430"/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800" b="1" spc="50" dirty="0">
                <a:ln w="11430"/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ให้ดำรงตำแหน่งวิชาการเดิม </a:t>
            </a:r>
          </a:p>
        </p:txBody>
      </p:sp>
      <p:pic>
        <p:nvPicPr>
          <p:cNvPr id="1028" name="Picture 4" descr="Nico chan's mark in the park | Free Photo | photoA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98" y="1484784"/>
            <a:ext cx="1738777" cy="128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76569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à¹à¸à¸ à¸²à¸à¸­à¸²à¸à¸à¸°à¸¡à¸µ 1 à¸à¸, à¸ªà¸à¸²à¸à¸à¸µà¹à¸à¸¥à¸²à¸à¹à¸à¹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178" y="-315414"/>
            <a:ext cx="297830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3" name="Rectangle 10"/>
          <p:cNvSpPr/>
          <p:nvPr/>
        </p:nvSpPr>
        <p:spPr>
          <a:xfrm>
            <a:off x="14718" y="2132856"/>
            <a:ext cx="9129282" cy="57606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indent="-357188">
              <a:buFont typeface="Wingdings" pitchFamily="2" charset="2"/>
              <a:buChar char="§"/>
            </a:pP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อาจารย์ภาควิชาสังคมศาสตร์ โรงเรียนนายเรืออากาศ</a:t>
            </a:r>
            <a:endParaRPr lang="th-TH" sz="3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87624" y="188640"/>
            <a:ext cx="496855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ประวัติการทำงาน</a:t>
            </a:r>
            <a:endParaRPr lang="th-TH" sz="2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18" y="1484786"/>
            <a:ext cx="909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กองพันทหารอากาศโยธิน กองบิน 41 จังหวัดเชียงใหม่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14718" y="4797152"/>
            <a:ext cx="9124346" cy="57606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indent="-357188">
              <a:buFont typeface="Wingdings" pitchFamily="2" charset="2"/>
              <a:buChar char="§"/>
            </a:pP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กรรมการสภามหาวิทยาลัยราช</a:t>
            </a:r>
            <a:r>
              <a:rPr lang="th-TH" sz="3600" b="1" dirty="0" err="1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ภัฏ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ราชนครินทร์ ประเภทผู้ทรงคุณวุฒิ</a:t>
            </a:r>
            <a:endParaRPr lang="th-TH" sz="3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18" y="407707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รองคณบดีฝ่ายวิจัยและบริการวิชาการ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0070" y="54469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>
              <a:buFont typeface="Wingdings" pitchFamily="2" charset="2"/>
              <a:buChar char="§"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กรรมการสภามหาวิทยาลัยเกษตรศาสตร์ ประเภทคณาจารย์ประจำ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ectangle 10"/>
          <p:cNvSpPr/>
          <p:nvPr/>
        </p:nvSpPr>
        <p:spPr>
          <a:xfrm>
            <a:off x="0" y="3429000"/>
            <a:ext cx="9144000" cy="57606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7188" indent="-357188">
              <a:buFont typeface="Wingdings" pitchFamily="2" charset="2"/>
              <a:buChar char="§"/>
            </a:pP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หัวหน้าภาควิชาการพัฒนาทรัพยากรมนุษย์และชุมชน</a:t>
            </a:r>
            <a:endParaRPr lang="th-TH" sz="36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4718" y="2780930"/>
            <a:ext cx="9075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buFont typeface="Wingdings" pitchFamily="2" charset="2"/>
              <a:buChar char="§"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อาจารย์ภาควิชาการพัฒนาทรัพยากรมนุษย์และชุมชน (ปี 2549)</a:t>
            </a:r>
          </a:p>
        </p:txBody>
      </p:sp>
    </p:spTree>
    <p:extLst>
      <p:ext uri="{BB962C8B-B14F-4D97-AF65-F5344CB8AC3E}">
        <p14:creationId xmlns:p14="http://schemas.microsoft.com/office/powerpoint/2010/main" val="185296384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44624"/>
            <a:ext cx="7920880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ผลงานทางวิชาการในการขอ ศ.</a:t>
            </a:r>
            <a:endParaRPr lang="th-TH" sz="5400" b="1" spc="50" dirty="0">
              <a:ln w="11430"/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/>
          </p:nvPr>
        </p:nvGraphicFramePr>
        <p:xfrm>
          <a:off x="251520" y="1699856"/>
          <a:ext cx="8640960" cy="2593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34622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ตำรา/หนังสือ 1 เล่ม (A) + งานวิจัย 5 เรื่อง (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เผยแพร่ในวารสารวิชาการที่อยู่ในฐานข้อมูลระดับนานาชาติ </a:t>
                      </a:r>
                      <a:r>
                        <a:rPr kumimoji="0" lang="th-TH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endParaRPr lang="th-TH" sz="3600" b="1" i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E6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618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ตำรา/หนังสือ 1 เล่ม (A) + งานวิจัย 1 เรื่อง (</a:t>
                      </a:r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</a:t>
                      </a:r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+ ผลงานในลักษณะอื่น/ผลงานรับใช้สังคม 5 </a:t>
                      </a:r>
                      <a:r>
                        <a:rPr lang="th-TH" sz="36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 </a:t>
                      </a:r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(A)</a:t>
                      </a:r>
                      <a:endParaRPr lang="th-TH" sz="3600" b="1" i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35496" y="4656038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buFont typeface="Wingdings" panose="05000000000000000000" pitchFamily="2" charset="2"/>
              <a:buChar char="Ø"/>
            </a:pPr>
            <a:r>
              <a:rPr lang="th-TH" sz="3200" b="1" dirty="0" smtClean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งานวิจัย อย่างน้อย 2 เรื่อง ผู้</a:t>
            </a:r>
            <a:r>
              <a:rPr lang="th-TH" sz="3200" b="1" dirty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ขอต้องเป็น </a:t>
            </a:r>
            <a:r>
              <a:rPr lang="th-TH" b="1" dirty="0" err="1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First</a:t>
            </a:r>
            <a:r>
              <a:rPr lang="th-TH" b="1" dirty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err="1" smtClean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author</a:t>
            </a:r>
            <a:r>
              <a:rPr lang="th-TH" b="1" dirty="0" smtClean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err="1" smtClean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Corresponding</a:t>
            </a:r>
            <a:r>
              <a:rPr lang="th-TH" b="1" dirty="0" smtClean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err="1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author</a:t>
            </a:r>
            <a:r>
              <a:rPr lang="th-TH" sz="3200" b="1" dirty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b="1" dirty="0" smtClean="0">
              <a:solidFill>
                <a:srgbClr val="8A15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447675" indent="-447675">
              <a:buFont typeface="Wingdings" panose="05000000000000000000" pitchFamily="2" charset="2"/>
              <a:buChar char="Ø"/>
            </a:pPr>
            <a:r>
              <a:rPr lang="th-TH" sz="3200" b="1" dirty="0" smtClean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ตำรา/หนังสือ </a:t>
            </a:r>
            <a:r>
              <a:rPr lang="th-TH" sz="3200" b="1" dirty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อย่างน้อย </a:t>
            </a:r>
            <a:r>
              <a:rPr lang="th-TH" sz="3200" b="1" dirty="0" smtClean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200" b="1" dirty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เรื่อง ผู้ขอต้องเป็น </a:t>
            </a:r>
            <a:r>
              <a:rPr lang="th-TH" sz="3200" b="1" dirty="0" err="1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First</a:t>
            </a:r>
            <a:r>
              <a:rPr lang="th-TH" sz="3200" b="1" dirty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err="1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author</a:t>
            </a:r>
            <a:r>
              <a:rPr lang="th-TH" sz="3200" b="1" dirty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dirty="0">
              <a:solidFill>
                <a:srgbClr val="8A15FF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622581" y="908720"/>
            <a:ext cx="12698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spc="50" dirty="0" smtClean="0">
                <a:ln w="11430"/>
                <a:solidFill>
                  <a:srgbClr val="009E47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วิธีที่</a:t>
            </a:r>
            <a:endParaRPr lang="th-TH" sz="1800" dirty="0">
              <a:solidFill>
                <a:srgbClr val="009E47"/>
              </a:solidFill>
            </a:endParaRP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741062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44624"/>
            <a:ext cx="7920880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ผลงานทางวิชาการในการขอ ศ.</a:t>
            </a:r>
            <a:endParaRPr lang="th-TH" sz="5400" b="1" spc="50" dirty="0">
              <a:ln w="11430"/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622581" y="836712"/>
            <a:ext cx="12698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spc="50" dirty="0" smtClean="0">
                <a:ln w="11430"/>
                <a:solidFill>
                  <a:srgbClr val="FF9933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วิธีที่</a:t>
            </a:r>
            <a:r>
              <a:rPr lang="th-TH" sz="4000" b="1" spc="50" dirty="0" smtClean="0">
                <a:ln w="11430"/>
                <a:solidFill>
                  <a:srgbClr val="FF9933"/>
                </a:solidFill>
                <a:latin typeface="TH SarabunPSK" pitchFamily="34" charset="-34"/>
                <a:cs typeface="TH SarabunPSK" pitchFamily="34" charset="-34"/>
                <a:sym typeface="Wingdings 2" panose="05020102010507070707" pitchFamily="18" charset="2"/>
              </a:rPr>
              <a:t></a:t>
            </a:r>
            <a:endParaRPr lang="th-TH" sz="1800" dirty="0">
              <a:solidFill>
                <a:srgbClr val="FF9933"/>
              </a:solidFill>
            </a:endParaRPr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/>
          </p:nvPr>
        </p:nvGraphicFramePr>
        <p:xfrm>
          <a:off x="107504" y="1551776"/>
          <a:ext cx="8928991" cy="43899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งานวิจัย 5 เรื่อง (A+ 2 เรื่อง</a:t>
                      </a:r>
                      <a:r>
                        <a:rPr lang="th-TH" sz="32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A 3 เรื่อง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เผยแพร่ในวารสารวิชาการที่อยู่</a:t>
                      </a:r>
                      <a:b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ในฐานข้อมูลระดับนานาชาติ </a:t>
                      </a:r>
                      <a:b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อย่างน้อย 2 เรื่อง (A+) 1 เรื่อง (A) ผู้ขอต้องเป็น </a:t>
                      </a:r>
                      <a:r>
                        <a:rPr lang="th-TH" sz="24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First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author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4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Corresponding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author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endParaRPr lang="th-TH" sz="2400" b="1" i="1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E6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784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งานวิจัย 1 เรื่อง เผยแพร่ในวารสารวิชาการที่อยู่ในฐานข้อมูลระดับนานาชาติ + ผลงานในลักษณะอื่น/ผลงานรับใช้สังคม 5 </a:t>
                      </a:r>
                      <a:r>
                        <a:rPr lang="th-TH" sz="32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 </a:t>
                      </a: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(A+ 2 เรื่อง</a:t>
                      </a:r>
                      <a:r>
                        <a:rPr lang="th-TH" sz="32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A 3 เรื่อง</a:t>
                      </a: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</a:t>
                      </a:r>
                      <a:b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อย่างน้อย 2 เรื่อง (A+) 1 เรื่อง (A) ผู้ขอต้องเป็น </a:t>
                      </a:r>
                      <a:r>
                        <a:rPr lang="th-TH" sz="2400" b="1" dirty="0" err="1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First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dirty="0" err="1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author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400" b="1" dirty="0" err="1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Corresponding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dirty="0" err="1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author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3200" b="1" i="1" dirty="0" smtClean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76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งานวิจัย 10 เรื่อง 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เผยแพร่ในวารสารวิชาการที่อยู่ในฐานข้อมูลระดับนานาชาติ (A)</a:t>
                      </a:r>
                      <a:b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อย่างน้อย 6 เรื่อง ผู้ขอต้องเป็น </a:t>
                      </a:r>
                      <a:r>
                        <a:rPr lang="th-TH" sz="24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First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author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/ </a:t>
                      </a:r>
                      <a:r>
                        <a:rPr lang="th-TH" sz="24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Corresponding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author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3200" b="1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E6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กล่องข้อความ 7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831586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44624"/>
            <a:ext cx="7920880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ผลงานทางวิชาการในการขอ ศ.</a:t>
            </a:r>
            <a:endParaRPr lang="th-TH" sz="5400" b="1" spc="50" dirty="0">
              <a:ln w="11430"/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/>
          </p:nvPr>
        </p:nvGraphicFramePr>
        <p:xfrm>
          <a:off x="251520" y="1627848"/>
          <a:ext cx="8640960" cy="30719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34622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ตำรา/หนังสือ 2 เล่ม (A) + งานวิจัย 3 เรื่อง (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</a:t>
                      </a:r>
                      <a:r>
                        <a:rPr lang="th-TH" sz="36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เผยแพร่ในวารสารวิชาการที่อยู่ในฐานข้อมูลระดับนานาชาติ </a:t>
                      </a:r>
                      <a:r>
                        <a:rPr kumimoji="0" lang="th-TH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endParaRPr lang="th-TH" sz="3600" b="1" i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E6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618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ตำรา/หนังสือ 2 เล่ม (A) + งานวิจัย 1 เรื่อง (</a:t>
                      </a:r>
                      <a:r>
                        <a:rPr lang="en-US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</a:t>
                      </a:r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เผยแพร่ในวารสารวิชาการที่อยู่ในฐานข้อมูลระดับนานาชาติ + ผลงานในลักษณะอื่น/ผลงานรับใช้สังคม 3 </a:t>
                      </a:r>
                      <a:r>
                        <a:rPr lang="th-TH" sz="36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 </a:t>
                      </a:r>
                      <a:r>
                        <a:rPr lang="th-TH" sz="36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(A)</a:t>
                      </a:r>
                      <a:endParaRPr lang="th-TH" sz="3600" b="1" i="1" dirty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107504" y="4944070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b="1" dirty="0" smtClean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งานวิจัย อย่างน้อย 2 เรื่อง ผู้</a:t>
            </a:r>
            <a:r>
              <a:rPr lang="th-TH" sz="3200" b="1" dirty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ขอต้องเป็น </a:t>
            </a:r>
            <a:r>
              <a:rPr lang="th-TH" b="1" dirty="0" err="1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First</a:t>
            </a:r>
            <a:r>
              <a:rPr lang="th-TH" b="1" dirty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err="1" smtClean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author</a:t>
            </a:r>
            <a:r>
              <a:rPr lang="th-TH" b="1" dirty="0" smtClean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/</a:t>
            </a:r>
            <a:r>
              <a:rPr lang="th-TH" b="1" dirty="0" err="1" smtClean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Corresponding</a:t>
            </a:r>
            <a:r>
              <a:rPr lang="th-TH" b="1" dirty="0" smtClean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err="1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author</a:t>
            </a:r>
            <a:r>
              <a:rPr lang="th-TH" b="1" dirty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b="1" dirty="0" smtClean="0">
              <a:solidFill>
                <a:srgbClr val="8A15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200" b="1" dirty="0" smtClean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ตำรา/หนังสือ </a:t>
            </a:r>
            <a:r>
              <a:rPr lang="th-TH" sz="3200" b="1" dirty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อย่างน้อย </a:t>
            </a:r>
            <a:r>
              <a:rPr lang="th-TH" sz="3200" b="1" dirty="0" smtClean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3200" b="1" dirty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เรื่อง ผู้ขอต้องเป็น </a:t>
            </a:r>
            <a:r>
              <a:rPr lang="th-TH" sz="3200" b="1" dirty="0" err="1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First</a:t>
            </a:r>
            <a:r>
              <a:rPr lang="th-TH" sz="3200" b="1" dirty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err="1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author</a:t>
            </a:r>
            <a:r>
              <a:rPr lang="th-TH" sz="3200" b="1" dirty="0">
                <a:solidFill>
                  <a:srgbClr val="8A15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3200" dirty="0">
              <a:solidFill>
                <a:srgbClr val="8A15FF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187624" y="908720"/>
            <a:ext cx="7956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สาขาทางสังคมศาสตร์และมนุษยศาสตร์ </a:t>
            </a:r>
            <a:r>
              <a:rPr lang="th-TH" sz="4000" b="1" dirty="0" smtClean="0">
                <a:solidFill>
                  <a:srgbClr val="009E47"/>
                </a:solidFill>
                <a:latin typeface="TH SarabunPSK" pitchFamily="34" charset="-34"/>
                <a:cs typeface="TH SarabunPSK" pitchFamily="34" charset="-34"/>
              </a:rPr>
              <a:t>วิธี</a:t>
            </a:r>
            <a:r>
              <a:rPr lang="th-TH" sz="4000" b="1" dirty="0">
                <a:solidFill>
                  <a:srgbClr val="009E47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4000" b="1" dirty="0">
                <a:solidFill>
                  <a:srgbClr val="009E47"/>
                </a:solidFill>
                <a:latin typeface="TH SarabunPSK" pitchFamily="34" charset="-34"/>
                <a:cs typeface="TH SarabunPSK" pitchFamily="34" charset="-34"/>
                <a:sym typeface="Wingdings 2" panose="05020102010507070707" pitchFamily="18" charset="2"/>
              </a:rPr>
              <a:t></a:t>
            </a:r>
            <a:endParaRPr lang="th-TH" sz="4000" b="1" dirty="0">
              <a:solidFill>
                <a:srgbClr val="009E47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824528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44624"/>
            <a:ext cx="7920880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ผลงานทางวิชาการในการขอ ศ.</a:t>
            </a:r>
            <a:endParaRPr lang="th-TH" sz="5400" b="1" spc="50" dirty="0">
              <a:ln w="11430"/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/>
          </p:nvPr>
        </p:nvGraphicFramePr>
        <p:xfrm>
          <a:off x="107504" y="1772816"/>
          <a:ext cx="8928991" cy="40241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งานวิจัย 5 เรื่อง (A+ 2 เรื่อง</a:t>
                      </a:r>
                      <a:r>
                        <a:rPr lang="th-TH" sz="32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A 3 เรื่อง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เผยแพร่ในวารสารวิชาการที่อยู่</a:t>
                      </a:r>
                      <a:b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ในฐานข้อมูลระดับนานาชาติ </a:t>
                      </a:r>
                      <a:b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อย่างน้อย 2 เรื่อง (A+) 1 เรื่อง (A) ผู้ขอต้องเป็น </a:t>
                      </a:r>
                      <a:r>
                        <a:rPr lang="th-TH" sz="24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First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author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4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Corresponding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author</a:t>
                      </a:r>
                      <a:r>
                        <a:rPr lang="th-TH" sz="24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endParaRPr lang="th-TH" sz="2400" b="1" i="1" dirty="0" smtClean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E6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784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งานวิจัย 1 เรื่อง เผยแพร่ในวารสารวิชาการที่อยู่ในฐานข้อมูลระดับนานาชาติ + ผลงานในลักษณะอื่น/ผลงานรับใช้สังคม 5 </a:t>
                      </a:r>
                      <a:r>
                        <a:rPr lang="th-TH" sz="32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เรื่อง </a:t>
                      </a: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(A+ 2 เรื่อง</a:t>
                      </a:r>
                      <a:r>
                        <a:rPr lang="th-TH" sz="32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A 3 เรื่อง</a:t>
                      </a: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</a:t>
                      </a:r>
                      <a:b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อย่างน้อย 2 เรื่อง (A+) 1 เรื่อง (A) ผู้ขอต้องเป็น </a:t>
                      </a:r>
                      <a:r>
                        <a:rPr lang="th-TH" sz="2400" b="1" dirty="0" err="1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First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dirty="0" err="1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author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2400" b="1" dirty="0" err="1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Corresponding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400" b="1" dirty="0" err="1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author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kumimoji="0" lang="th-TH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หรือ</a:t>
                      </a:r>
                      <a:r>
                        <a:rPr lang="th-TH" sz="24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endParaRPr lang="th-TH" sz="3200" b="1" i="1" dirty="0" smtClean="0">
                        <a:solidFill>
                          <a:srgbClr val="0000FF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76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ตำรา/หนังสือ 3 เล่ม (A+ 1 เรื่อง</a:t>
                      </a:r>
                      <a:r>
                        <a:rPr lang="th-TH" sz="32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A 2 เรื่อง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) </a:t>
                      </a:r>
                      <a:b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</a:b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ผู้ขอต้องเป็น </a:t>
                      </a:r>
                      <a:r>
                        <a:rPr lang="th-TH" sz="32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First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2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author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</a:txBody>
                  <a:tcPr>
                    <a:solidFill>
                      <a:srgbClr val="E6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971600" y="920914"/>
            <a:ext cx="81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สาขาทางสังคมศาสตร์และ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มนุษยศาสตร์ </a:t>
            </a:r>
            <a:r>
              <a:rPr lang="th-TH" sz="4000" b="1" dirty="0" smtClean="0">
                <a:solidFill>
                  <a:srgbClr val="FF9933"/>
                </a:solidFill>
                <a:latin typeface="TH SarabunPSK" pitchFamily="34" charset="-34"/>
                <a:cs typeface="TH SarabunPSK" pitchFamily="34" charset="-34"/>
              </a:rPr>
              <a:t>วิธี</a:t>
            </a:r>
            <a:r>
              <a:rPr lang="th-TH" sz="4000" b="1" dirty="0">
                <a:solidFill>
                  <a:srgbClr val="FF9933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4000" b="1" dirty="0" smtClean="0">
                <a:solidFill>
                  <a:srgbClr val="FF9933"/>
                </a:solidFill>
                <a:latin typeface="TH SarabunPSK" pitchFamily="34" charset="-34"/>
                <a:cs typeface="TH SarabunPSK" pitchFamily="34" charset="-34"/>
                <a:sym typeface="Wingdings 2" panose="05020102010507070707" pitchFamily="18" charset="2"/>
              </a:rPr>
              <a:t></a:t>
            </a:r>
            <a:endParaRPr lang="th-TH" sz="4000" b="1" dirty="0">
              <a:solidFill>
                <a:srgbClr val="FF993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471868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ผลการค้นหารูปภาพสำหรับ ยิ้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7297"/>
            <a:ext cx="15335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79512" y="250741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FF9933"/>
                </a:solidFill>
                <a:latin typeface="TH SarabunPSK" pitchFamily="34" charset="-34"/>
                <a:cs typeface="TH SarabunPSK" pitchFamily="34" charset="-34"/>
              </a:rPr>
              <a:t>วิธีที่</a:t>
            </a:r>
            <a:r>
              <a:rPr lang="th-TH" sz="4800" b="1" dirty="0" smtClean="0">
                <a:solidFill>
                  <a:srgbClr val="FF9933"/>
                </a:solidFill>
                <a:latin typeface="TH SarabunPSK" pitchFamily="34" charset="-34"/>
                <a:cs typeface="TH SarabunPSK" pitchFamily="34" charset="-34"/>
                <a:sym typeface="Wingdings 2"/>
              </a:rPr>
              <a:t></a:t>
            </a:r>
            <a:r>
              <a:rPr lang="th-TH" sz="4800" b="1" spc="50" dirty="0" smtClean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อนุโลม</a:t>
            </a:r>
            <a:r>
              <a:rPr lang="th-TH" sz="4800" b="1" spc="50" dirty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ให้ใช้ผลงานทางวิชาการ ไม่เกิน 5 ปีก่อนวันที่ได้รับตำแหน่ง รศ. จำนวน 1 ใน 3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428997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44624"/>
            <a:ext cx="7920880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ผลงานทางวิชาการในการขอ ศ.</a:t>
            </a:r>
            <a:endParaRPr lang="th-TH" sz="5400" b="1" spc="50" dirty="0">
              <a:ln w="11430"/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/>
          </p:nvPr>
        </p:nvGraphicFramePr>
        <p:xfrm>
          <a:off x="107504" y="2062157"/>
          <a:ext cx="8928992" cy="35990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8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งานวิจัย 10 เรื่อง เผยแพร่ในวารสาร</a:t>
                      </a:r>
                      <a:r>
                        <a:rPr lang="th-TH" sz="32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Q1 Q2 หลังได้ตำแหน่ง รศ. </a:t>
                      </a:r>
                      <a:r>
                        <a:rPr lang="th-TH" sz="32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  <a:endParaRPr lang="th-TH" sz="32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E6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มีงานวิจัยที่ได้รับการอ้างอิงจาก</a:t>
                      </a:r>
                      <a:r>
                        <a:rPr lang="th-TH" sz="32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200" b="1" baseline="0" dirty="0" err="1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Scopus</a:t>
                      </a:r>
                      <a:r>
                        <a:rPr lang="th-TH" sz="32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อย่างน้อย 1,000 รายการ </a:t>
                      </a:r>
                      <a:r>
                        <a:rPr lang="th-TH" sz="32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</a:p>
                  </a:txBody>
                  <a:tcPr anchor="ctr"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787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มีค่า </a:t>
                      </a:r>
                      <a:r>
                        <a:rPr lang="th-TH" sz="32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Life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32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time</a:t>
                      </a:r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h-</a:t>
                      </a:r>
                      <a:r>
                        <a:rPr lang="th-TH" sz="32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index</a:t>
                      </a:r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ไม่น้อยกว่า 18 </a:t>
                      </a:r>
                      <a:r>
                        <a:rPr lang="th-TH" sz="32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</a:p>
                  </a:txBody>
                  <a:tcPr anchor="ctr">
                    <a:solidFill>
                      <a:srgbClr val="E6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200" b="1" i="0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เป็นหัวหน้าโครงการวิจัย อย่างน้อย 10 โครงการ</a:t>
                      </a:r>
                    </a:p>
                  </a:txBody>
                  <a:tcPr anchor="ctr"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0" y="1270501"/>
            <a:ext cx="910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3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วิธีที่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Wingdings 2" panose="05020102010507070707" pitchFamily="18" charset="2"/>
              </a:rPr>
              <a:t></a:t>
            </a:r>
            <a:r>
              <a:rPr lang="th-TH" sz="35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สาขา</a:t>
            </a:r>
            <a:r>
              <a:rPr lang="th-TH" sz="35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ทางวิทยาศาสตร์ เทคโนโลยี วิศวกรรมศาสตร์ </a:t>
            </a:r>
            <a:r>
              <a:rPr lang="th-TH" sz="35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แพทยศาสตร์</a:t>
            </a:r>
            <a:endParaRPr lang="th-TH" sz="35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391867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44624"/>
            <a:ext cx="7920880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CC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ผลงานทางวิชาการในการขอ ศ.</a:t>
            </a:r>
            <a:endParaRPr lang="th-TH" sz="5400" b="1" spc="50" dirty="0">
              <a:ln w="11430"/>
              <a:solidFill>
                <a:srgbClr val="CC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graphicFrame>
        <p:nvGraphicFramePr>
          <p:cNvPr id="12" name="ตาราง 11"/>
          <p:cNvGraphicFramePr>
            <a:graphicFrameLocks noGrp="1"/>
          </p:cNvGraphicFramePr>
          <p:nvPr>
            <p:extLst/>
          </p:nvPr>
        </p:nvGraphicFramePr>
        <p:xfrm>
          <a:off x="107504" y="1772816"/>
          <a:ext cx="8928991" cy="432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8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19316">
                <a:tc>
                  <a:txBody>
                    <a:bodyPr/>
                    <a:lstStyle/>
                    <a:p>
                      <a:pPr marL="266700" indent="-266700" algn="l">
                        <a:buFont typeface="Wingdings" pitchFamily="2" charset="2"/>
                        <a:buChar char="§"/>
                      </a:pP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งานวิจัย 10 เรื่อง เผยแพร่ในวารสารฐานข้อมูล</a:t>
                      </a:r>
                      <a:r>
                        <a:rPr lang="th-TH" sz="32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200" b="1" baseline="0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Scopus</a:t>
                      </a:r>
                      <a:r>
                        <a:rPr lang="th-TH" sz="32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หลังได้ตำแหน่ง รศ. 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ผู้ขอต้องเป็น </a:t>
                      </a:r>
                      <a:r>
                        <a:rPr lang="th-TH" sz="32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First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2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author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/</a:t>
                      </a:r>
                      <a:r>
                        <a:rPr lang="th-TH" sz="32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Corresponding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200" b="1" dirty="0" err="1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author</a:t>
                      </a:r>
                      <a:r>
                        <a:rPr lang="th-TH" sz="3200" b="1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2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  <a:endParaRPr lang="th-TH" sz="32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anchor="ctr">
                    <a:solidFill>
                      <a:srgbClr val="E6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0621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200" b="1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มีงานวิจัยที่ได้รับการอ้างอิงจาก</a:t>
                      </a:r>
                      <a:r>
                        <a:rPr lang="th-TH" sz="32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3200" b="1" baseline="0" dirty="0" err="1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Scopus</a:t>
                      </a:r>
                      <a:r>
                        <a:rPr lang="th-TH" sz="32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</a:p>
                    <a:p>
                      <a:pPr marL="268288" marR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h-TH" sz="32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- สาขาบริหารธุรกิจ อย่างน้อย 500 รายการ </a:t>
                      </a:r>
                    </a:p>
                    <a:p>
                      <a:pPr marL="268288" marR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th-TH" sz="3200" b="1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- สาขาเศรษฐศาสตร์ อย่างน้อย 200 รายการ </a:t>
                      </a:r>
                      <a:r>
                        <a:rPr lang="th-TH" sz="32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</a:p>
                  </a:txBody>
                  <a:tcPr anchor="ctr"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604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มีค่า </a:t>
                      </a:r>
                      <a:r>
                        <a:rPr lang="th-TH" sz="32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Life</a:t>
                      </a:r>
                      <a:r>
                        <a:rPr lang="th-TH" sz="32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3200" b="1" dirty="0" err="1" smtClean="0">
                          <a:latin typeface="TH SarabunPSK" pitchFamily="34" charset="-34"/>
                          <a:cs typeface="TH SarabunPSK" pitchFamily="34" charset="-34"/>
                        </a:rPr>
                        <a:t>time</a:t>
                      </a:r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h-</a:t>
                      </a:r>
                      <a:r>
                        <a:rPr lang="th-TH" sz="3200" b="1" baseline="0" dirty="0" err="1" smtClean="0">
                          <a:latin typeface="TH SarabunPSK" pitchFamily="34" charset="-34"/>
                          <a:cs typeface="TH SarabunPSK" pitchFamily="34" charset="-34"/>
                        </a:rPr>
                        <a:t>index</a:t>
                      </a:r>
                      <a:r>
                        <a:rPr lang="th-TH" sz="32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ไม่น้อยกว่า 8 </a:t>
                      </a:r>
                      <a:r>
                        <a:rPr lang="th-TH" sz="3200" b="1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และ</a:t>
                      </a:r>
                    </a:p>
                  </a:txBody>
                  <a:tcPr anchor="ctr">
                    <a:solidFill>
                      <a:srgbClr val="E6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th-TH" sz="3200" b="1" i="0" baseline="0" dirty="0" smtClean="0">
                          <a:solidFill>
                            <a:srgbClr val="0000FF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เป็นหัวหน้าโครงการวิจัย อย่างน้อย 10 โครงการ</a:t>
                      </a:r>
                    </a:p>
                  </a:txBody>
                  <a:tcPr anchor="ctr">
                    <a:solidFill>
                      <a:srgbClr val="F0E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0" y="1198493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วิธีที่</a:t>
            </a:r>
            <a:r>
              <a:rPr lang="th-TH" sz="3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Wingdings 2" panose="05020102010507070707" pitchFamily="18" charset="2"/>
              </a:rPr>
              <a:t>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สาขาทางบริหารธุรกิจ เศรษฐศาสตร์</a:t>
            </a:r>
            <a:endParaRPr lang="th-TH" sz="36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388960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ผลการค้นหารูปภาพสำหรับ ยิ้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7297"/>
            <a:ext cx="15335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67544" y="250741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วิธีที่</a:t>
            </a:r>
            <a:r>
              <a:rPr lang="th-TH" sz="4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  <a:sym typeface="Wingdings 2" panose="05020102010507070707" pitchFamily="18" charset="2"/>
              </a:rPr>
              <a:t></a:t>
            </a:r>
            <a:r>
              <a:rPr lang="th-TH" sz="4800" b="1" spc="50" dirty="0" smtClean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ไม่ต้องแต่งตั้งคณะกรรมการผู้ทรงคุณวุฒิ</a:t>
            </a:r>
            <a:br>
              <a:rPr lang="th-TH" sz="4800" b="1" spc="50" dirty="0" smtClean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4800" b="1" spc="50" dirty="0" smtClean="0">
                <a:ln w="0"/>
                <a:solidFill>
                  <a:srgbClr val="3333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H SarabunPSK" pitchFamily="34" charset="-34"/>
                <a:cs typeface="TH SarabunPSK" pitchFamily="34" charset="-34"/>
              </a:rPr>
              <a:t>เพื่อทำหน้าที่ประเมินผลงานทางวิชาการ</a:t>
            </a:r>
            <a:endParaRPr lang="th-TH" sz="4800" b="1" spc="50" dirty="0">
              <a:ln w="0"/>
              <a:solidFill>
                <a:srgbClr val="3333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347569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8000" r="8263" b="8000"/>
          <a:stretch/>
        </p:blipFill>
        <p:spPr>
          <a:xfrm rot="20750026">
            <a:off x="6380468" y="4074050"/>
            <a:ext cx="2567659" cy="1919745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4932040" y="6221953"/>
            <a:ext cx="3604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Assoc.Prof.Wg.Cdr.Sumit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Suwan,Ph.D</a:t>
            </a:r>
            <a:r>
              <a:rPr lang="en-US" sz="2400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sz="2400" i="1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7504" y="1340768"/>
            <a:ext cx="88569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indent="-542925"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th-TH" sz="4800" b="1" spc="50" dirty="0">
                <a:ln w="11430"/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งานวิจัยที่เผยแพร่อันเป็นผลมาจากวิทยานิพนธ์ของนักศึกษาที่ผู้ขอทำหน้าที่เป็นที่อาจารย์ปรึกษา ผู้ขอต้องเป็นผู้ริเริ่ม กำกับดูแล และมีบทบาทในการวิเคราะห์และสังเคราะห์ผลการวิจัย</a:t>
            </a:r>
            <a:r>
              <a:rPr lang="th-TH" sz="4800" b="1" spc="50" dirty="0" smtClean="0">
                <a:ln w="11430"/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นั้น (p.42</a:t>
            </a:r>
            <a:r>
              <a:rPr lang="th-TH" sz="4800" b="1" spc="50" dirty="0">
                <a:ln w="11430"/>
                <a:solidFill>
                  <a:srgbClr val="3333FF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8460432" y="-27384"/>
            <a:ext cx="683568" cy="707886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63</a:t>
            </a:r>
            <a:endParaRPr lang="th-TH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311730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122" y="0"/>
            <a:ext cx="4605807" cy="4737703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7878" y="2877250"/>
            <a:ext cx="4425914" cy="3287382"/>
          </a:xfrm>
          <a:prstGeom prst="rect">
            <a:avLst/>
          </a:prstGeom>
        </p:spPr>
      </p:pic>
      <p:grpSp>
        <p:nvGrpSpPr>
          <p:cNvPr id="5" name="Group 12"/>
          <p:cNvGrpSpPr/>
          <p:nvPr/>
        </p:nvGrpSpPr>
        <p:grpSpPr>
          <a:xfrm>
            <a:off x="-27878" y="6033541"/>
            <a:ext cx="9144001" cy="824459"/>
            <a:chOff x="2809" y="7262562"/>
            <a:chExt cx="9144000" cy="666881"/>
          </a:xfrm>
        </p:grpSpPr>
        <p:pic>
          <p:nvPicPr>
            <p:cNvPr id="6" name="Picture 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809" y="7262564"/>
              <a:ext cx="9144000" cy="666879"/>
            </a:xfrm>
            <a:prstGeom prst="rect">
              <a:avLst/>
            </a:prstGeom>
          </p:spPr>
        </p:pic>
        <p:grpSp>
          <p:nvGrpSpPr>
            <p:cNvPr id="7" name="Group 11"/>
            <p:cNvGrpSpPr/>
            <p:nvPr userDrawn="1"/>
          </p:nvGrpSpPr>
          <p:grpSpPr>
            <a:xfrm>
              <a:off x="8452053" y="7262562"/>
              <a:ext cx="687203" cy="666880"/>
              <a:chOff x="8452053" y="7262562"/>
              <a:chExt cx="687203" cy="666880"/>
            </a:xfrm>
          </p:grpSpPr>
          <p:sp>
            <p:nvSpPr>
              <p:cNvPr id="8" name="Right Triangle 7"/>
              <p:cNvSpPr/>
              <p:nvPr userDrawn="1"/>
            </p:nvSpPr>
            <p:spPr>
              <a:xfrm>
                <a:off x="8472377" y="7262562"/>
                <a:ext cx="666879" cy="666879"/>
              </a:xfrm>
              <a:prstGeom prst="rtTriangle">
                <a:avLst/>
              </a:prstGeom>
              <a:solidFill>
                <a:srgbClr val="BE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Right Triangle 8"/>
              <p:cNvSpPr/>
              <p:nvPr userDrawn="1"/>
            </p:nvSpPr>
            <p:spPr>
              <a:xfrm rot="5400000">
                <a:off x="8452053" y="7262563"/>
                <a:ext cx="666879" cy="666879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577068">
            <a:off x="5745259" y="3640773"/>
            <a:ext cx="3786782" cy="877966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44016" y="1844824"/>
            <a:ext cx="8964488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8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</a:t>
            </a:r>
          </a:p>
          <a:p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เอกสารประกอบการสอน/เอกสารคำสอน</a:t>
            </a:r>
            <a:endParaRPr lang="th-TH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400449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ttps://scontent.fbkk5-1.fna.fbcdn.net/hphotos-xpf1/v/t1.0-9/534621_390974534256670_2049300480_n.jpg?oh=46e340fd697fc7d9e51e0d2b4cf4cebf&amp;oe=57A7E49C"/>
          <p:cNvPicPr>
            <a:picLocks noChangeAspect="1" noChangeArrowheads="1"/>
          </p:cNvPicPr>
          <p:nvPr/>
        </p:nvPicPr>
        <p:blipFill>
          <a:blip r:embed="rId2"/>
          <a:srcRect t="37635"/>
          <a:stretch>
            <a:fillRect/>
          </a:stretch>
        </p:blipFill>
        <p:spPr bwMode="auto">
          <a:xfrm>
            <a:off x="107504" y="5074676"/>
            <a:ext cx="2304256" cy="898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" descr="https://scontent.fbkk5-1.fna.fbcdn.net/hphotos-xaf1/v/t1.0-9/12688130_970072069751960_8178866955581069431_n.jpg?oh=3fa9a6a8b971dfef7d6417fba8106844&amp;oe=57A40C4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5034723"/>
            <a:ext cx="2808311" cy="9604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รูปภาพ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" t="12725" r="1248" b="35108"/>
          <a:stretch/>
        </p:blipFill>
        <p:spPr>
          <a:xfrm>
            <a:off x="2987824" y="4980109"/>
            <a:ext cx="2592288" cy="1041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4" name="กลุ่ม 23"/>
          <p:cNvGrpSpPr/>
          <p:nvPr/>
        </p:nvGrpSpPr>
        <p:grpSpPr>
          <a:xfrm>
            <a:off x="1115616" y="116632"/>
            <a:ext cx="7848872" cy="1032589"/>
            <a:chOff x="346683" y="0"/>
            <a:chExt cx="6710100" cy="1420244"/>
          </a:xfrm>
          <a:solidFill>
            <a:srgbClr val="FF99FF"/>
          </a:solidFill>
        </p:grpSpPr>
        <p:sp>
          <p:nvSpPr>
            <p:cNvPr id="25" name="สี่เหลี่ยมผืนผ้ามุมมน 24"/>
            <p:cNvSpPr/>
            <p:nvPr/>
          </p:nvSpPr>
          <p:spPr>
            <a:xfrm>
              <a:off x="346683" y="0"/>
              <a:ext cx="6710100" cy="1420244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สี่เหลี่ยมผืนผ้ามุมมน 4"/>
            <p:cNvSpPr/>
            <p:nvPr/>
          </p:nvSpPr>
          <p:spPr>
            <a:xfrm>
              <a:off x="416014" y="69331"/>
              <a:ext cx="6571438" cy="12815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6711" tIns="0" rIns="186711" bIns="0" numCol="1" spcCol="1270" anchor="ctr" anchorCtr="0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5400" b="1" kern="1200" spc="50" dirty="0" smtClean="0">
                  <a:ln w="11430"/>
                  <a:solidFill>
                    <a:srgbClr val="0000FF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TH SarabunPSK" pitchFamily="34" charset="-34"/>
                  <a:cs typeface="TH SarabunPSK" pitchFamily="34" charset="-34"/>
                </a:rPr>
                <a:t>การทำงานเพื่อประโยชน์สาธารณะ  </a:t>
              </a:r>
              <a:endParaRPr lang="th-TH" sz="5400" b="1" kern="12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53840" y="1268760"/>
            <a:ext cx="9054665" cy="368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SzTx/>
              <a:buFont typeface="Wingdings" pitchFamily="2" charset="2"/>
              <a:buChar char="§"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ผู้ก่อตั้งเครือข่ายพนักงานมหาวิทยาลัย (ปี 2554) </a:t>
            </a:r>
          </a:p>
          <a:p>
            <a:pPr marL="0" marR="0" lvl="0" indent="0" algn="l" defTabSz="914400" rtl="0" eaLnBrk="1" fontAlgn="base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ที่ปรึกษาสมาคมพนักงานในสถาบันอุดมศึกษาแห่งประเทศไทย</a:t>
            </a:r>
            <a:endParaRPr kumimoji="0" lang="en-US" sz="3200" b="1" i="0" u="none" strike="noStrike" cap="none" normalizeH="0" baseline="0" dirty="0" smtClean="0">
              <a:ln>
                <a:noFill/>
              </a:ln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คณะอนุกรรมการร่าง พ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บ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.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ระเบียบการบริหารงานบุคคลในสถาบันอุดมศึกษา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คณะทำงานปฏิรูปการดำเนินงานของหน่วยงานทางการศึกษา </a:t>
            </a:r>
            <a:br>
              <a:rPr kumimoji="0" lang="th-TH" sz="32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kumimoji="0" lang="th-TH" sz="32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  คณะกรรมาธิการการศึกษาและกีฬา สภานิติบัญญัติแห่งชาติ (</a:t>
            </a:r>
            <a:r>
              <a:rPr kumimoji="0" lang="th-TH" sz="3200" b="1" i="0" u="none" strike="noStrike" cap="none" normalizeH="0" baseline="0" dirty="0" err="1" smtClean="0">
                <a:ln>
                  <a:noFill/>
                </a:ln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สนช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.)</a:t>
            </a:r>
          </a:p>
          <a:p>
            <a:pPr eaLnBrk="0" hangingPunct="0">
              <a:lnSpc>
                <a:spcPts val="4000"/>
              </a:lnSpc>
              <a:buFont typeface="Wingdings" pitchFamily="2" charset="2"/>
              <a:buChar char="§"/>
            </a:pP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ที่ปรึกษากิตติมศักดิ์ในคณะกรรมาธิการขับเคลื่อนการปฏิรูป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ประเทศ</a:t>
            </a:r>
          </a:p>
          <a:p>
            <a:pPr eaLnBrk="0" hangingPunct="0">
              <a:lnSpc>
                <a:spcPts val="4000"/>
              </a:lnSpc>
            </a:pP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ด้าน</a:t>
            </a: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การศึกษา </a:t>
            </a:r>
            <a:r>
              <a:rPr lang="th-TH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สภา</a:t>
            </a:r>
            <a:r>
              <a:rPr lang="th-TH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ขับเคลื่อนการปฏิรูปประเทศ</a:t>
            </a:r>
            <a:r>
              <a:rPr lang="en-US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th-TH" sz="32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สปท</a:t>
            </a:r>
            <a:r>
              <a:rPr lang="en-US" sz="3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en-US" sz="32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3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811314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776864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เอกสารประกอบการสอน</a:t>
            </a:r>
            <a:endParaRPr lang="th-TH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t="13953" r="9472" b="3457"/>
          <a:stretch/>
        </p:blipFill>
        <p:spPr bwMode="auto">
          <a:xfrm>
            <a:off x="0" y="1518257"/>
            <a:ext cx="9144000" cy="529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ตัวเชื่อมต่อตรง 4"/>
          <p:cNvCxnSpPr/>
          <p:nvPr/>
        </p:nvCxnSpPr>
        <p:spPr>
          <a:xfrm>
            <a:off x="2051720" y="2780928"/>
            <a:ext cx="4320480" cy="0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 flipV="1">
            <a:off x="6909742" y="3781448"/>
            <a:ext cx="2054746" cy="3796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17310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632848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รูปแบบเอกสารประกอบการสอน</a:t>
            </a:r>
            <a:endParaRPr lang="th-TH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556792"/>
            <a:ext cx="82089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แผนการสอน 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หัวข้อ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บรรยาย (มี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รายละเอียดพอสมควร 5-10 หน้า) 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รายชื่อบทความ/หนังสือ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อ่านประกอบ 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ภาพ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เลื่อน (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slide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แบบฝึกหัด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คำถามท้ายบท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การอ้างอิง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3"/>
          <a:stretch/>
        </p:blipFill>
        <p:spPr>
          <a:xfrm>
            <a:off x="6804248" y="2852936"/>
            <a:ext cx="2266686" cy="3178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041324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188640"/>
            <a:ext cx="7776864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เอกสารคำสอน</a:t>
            </a:r>
            <a:endParaRPr lang="th-TH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t="11324" r="12808" b="3738"/>
          <a:stretch/>
        </p:blipFill>
        <p:spPr bwMode="auto">
          <a:xfrm>
            <a:off x="94353" y="1154957"/>
            <a:ext cx="9014151" cy="571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ตัวเชื่อมต่อตรง 4"/>
          <p:cNvCxnSpPr/>
          <p:nvPr/>
        </p:nvCxnSpPr>
        <p:spPr>
          <a:xfrm>
            <a:off x="2123728" y="2348880"/>
            <a:ext cx="4320480" cy="0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ตัวเชื่อมต่อตรง 5"/>
          <p:cNvCxnSpPr/>
          <p:nvPr/>
        </p:nvCxnSpPr>
        <p:spPr>
          <a:xfrm flipV="1">
            <a:off x="6876256" y="2348880"/>
            <a:ext cx="1970758" cy="3795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flipV="1">
            <a:off x="2153791" y="2636912"/>
            <a:ext cx="1266081" cy="3796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/>
          <p:nvPr/>
        </p:nvCxnSpPr>
        <p:spPr>
          <a:xfrm flipV="1">
            <a:off x="7861635" y="3645025"/>
            <a:ext cx="1043371" cy="3794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/>
          <p:nvPr/>
        </p:nvCxnSpPr>
        <p:spPr>
          <a:xfrm flipV="1">
            <a:off x="2123728" y="3980644"/>
            <a:ext cx="1043371" cy="3794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/>
          <p:nvPr/>
        </p:nvCxnSpPr>
        <p:spPr>
          <a:xfrm flipV="1">
            <a:off x="2181720" y="4293096"/>
            <a:ext cx="2966344" cy="3796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63422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75" y="3068960"/>
            <a:ext cx="2074813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632848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รูปแบบเอกสารคำสอน</a:t>
            </a:r>
            <a:endParaRPr lang="th-TH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268760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มีความสมบูรณ์กว่าเอกสารประกอบการสอน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แผนการ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สอน 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หัวข้อ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บรรยาย (มี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รายละเอียดพอสมควร 10-15 หน้า) 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รายชื่อบทความ/หนังสือ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อ่านประกอบ 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ภาพ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เลื่อน (</a:t>
            </a:r>
            <a:r>
              <a:rPr lang="en-US" sz="4000" b="1" dirty="0">
                <a:latin typeface="TH SarabunPSK" pitchFamily="34" charset="-34"/>
                <a:cs typeface="TH SarabunPSK" pitchFamily="34" charset="-34"/>
              </a:rPr>
              <a:t>slide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4000" b="1" dirty="0" smtClean="0">
              <a:latin typeface="TH SarabunPSK" pitchFamily="34" charset="-34"/>
              <a:cs typeface="TH SarabunPSK" pitchFamily="34" charset="-34"/>
            </a:endParaRPr>
          </a:p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แบบฝึกหัด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คำถามท้ายบท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การอ้างอิง</a:t>
            </a:r>
          </a:p>
        </p:txBody>
      </p:sp>
    </p:spTree>
    <p:extLst>
      <p:ext uri="{BB962C8B-B14F-4D97-AF65-F5344CB8AC3E}">
        <p14:creationId xmlns:p14="http://schemas.microsoft.com/office/powerpoint/2010/main" val="170714282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99592" y="273422"/>
            <a:ext cx="8172400" cy="76944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ส่วนประกอบของเอกสารประกอบการสอน/คำสอน</a:t>
            </a:r>
            <a:endParaRPr lang="th-TH" sz="4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1520" y="119675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200" b="1" dirty="0">
                <a:solidFill>
                  <a:srgbClr val="FF00FF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ส่วนแรก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3200" b="1" dirty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คำนำ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สารบัญ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ชื่อวิชา รหัส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คำอธิบายรายวิชา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จุดประสงค์รายวิชา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วิธีการเรียนการสอน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การวัดและประเมินผลการเรียนการสอน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แผนการสอน/หัวข้อการบรรยาย/กิจกรรม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3200" b="1" dirty="0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สรุปผลประเมินการเรียนการสอนในเทอมที่ผ่านมา</a:t>
            </a:r>
            <a:endParaRPr lang="th-TH" sz="3200" b="1" dirty="0">
              <a:solidFill>
                <a:prstClr val="black"/>
              </a:solidFill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5" t="17778" r="26466" b="6514"/>
          <a:stretch/>
        </p:blipFill>
        <p:spPr bwMode="auto">
          <a:xfrm>
            <a:off x="5300306" y="1121218"/>
            <a:ext cx="3592174" cy="3399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758837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99592" y="273422"/>
            <a:ext cx="8172400" cy="76944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ส่วนประกอบของเอกสารประกอบการสอน/คำสอน</a:t>
            </a:r>
            <a:endParaRPr lang="th-TH" sz="4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5536" y="1443548"/>
            <a:ext cx="8496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th-TH" sz="4000" b="1" dirty="0" smtClean="0">
                <a:solidFill>
                  <a:srgbClr val="FF00FF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ส่วนเนื้อหา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เนื้อหาในแต่ละบท/แต่ละสัปดาห์ (ประมาณ 5-10 หน้า)</a:t>
            </a:r>
            <a:endParaRPr lang="th-TH" sz="4000" b="1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สรุปท้ายบท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คำถามท้ายบท/แบบฝึกหัด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เอกสารอ่านประกอบ/</a:t>
            </a:r>
            <a:r>
              <a:rPr lang="en-US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ppt.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ตัวอย่าง/กรณีศึกษา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pic>
        <p:nvPicPr>
          <p:cNvPr id="6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4134" y="5013176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007138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99592" y="273422"/>
            <a:ext cx="8172400" cy="76944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ส่วนประกอบของเอกสารประกอบการสอน/คำสอน</a:t>
            </a:r>
            <a:endParaRPr lang="th-TH" sz="4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pic>
        <p:nvPicPr>
          <p:cNvPr id="6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4134" y="5013176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สี่เหลี่ยมผืนผ้า 6"/>
          <p:cNvSpPr/>
          <p:nvPr/>
        </p:nvSpPr>
        <p:spPr>
          <a:xfrm>
            <a:off x="1115616" y="1772816"/>
            <a:ext cx="58144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4000" b="1" dirty="0">
                <a:solidFill>
                  <a:srgbClr val="FF00FF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ส่วนท้าย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4000" b="1" dirty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บรรณานุกรม/เอกสารอ้างอิง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4000" b="1" dirty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ภาคผนวก (ถ้ามี)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4000" b="1" dirty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ประวัติผู้เขียน</a:t>
            </a:r>
          </a:p>
        </p:txBody>
      </p:sp>
    </p:spTree>
    <p:extLst>
      <p:ext uri="{BB962C8B-B14F-4D97-AF65-F5344CB8AC3E}">
        <p14:creationId xmlns:p14="http://schemas.microsoft.com/office/powerpoint/2010/main" val="233849490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" b="4043"/>
          <a:stretch/>
        </p:blipFill>
        <p:spPr>
          <a:xfrm>
            <a:off x="3090503" y="1628800"/>
            <a:ext cx="2921657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5918"/>
            <a:ext cx="2742476" cy="3961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5" t="2036"/>
          <a:stretch/>
        </p:blipFill>
        <p:spPr>
          <a:xfrm>
            <a:off x="6251253" y="1340768"/>
            <a:ext cx="2785243" cy="3968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43608" y="260648"/>
            <a:ext cx="8100392" cy="76944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ตัวอย่างเอกสารประกอบการสอน/เอกสารคำสอน</a:t>
            </a:r>
            <a:endParaRPr lang="th-TH" sz="4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252683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122" y="0"/>
            <a:ext cx="4605807" cy="4737703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7878" y="2877250"/>
            <a:ext cx="4425914" cy="3287382"/>
          </a:xfrm>
          <a:prstGeom prst="rect">
            <a:avLst/>
          </a:prstGeom>
        </p:spPr>
      </p:pic>
      <p:grpSp>
        <p:nvGrpSpPr>
          <p:cNvPr id="5" name="Group 12"/>
          <p:cNvGrpSpPr/>
          <p:nvPr/>
        </p:nvGrpSpPr>
        <p:grpSpPr>
          <a:xfrm>
            <a:off x="-27878" y="6033541"/>
            <a:ext cx="9144001" cy="824459"/>
            <a:chOff x="2809" y="7262562"/>
            <a:chExt cx="9144000" cy="666881"/>
          </a:xfrm>
        </p:grpSpPr>
        <p:pic>
          <p:nvPicPr>
            <p:cNvPr id="6" name="Picture 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809" y="7262564"/>
              <a:ext cx="9144000" cy="666879"/>
            </a:xfrm>
            <a:prstGeom prst="rect">
              <a:avLst/>
            </a:prstGeom>
          </p:spPr>
        </p:pic>
        <p:grpSp>
          <p:nvGrpSpPr>
            <p:cNvPr id="7" name="Group 11"/>
            <p:cNvGrpSpPr/>
            <p:nvPr userDrawn="1"/>
          </p:nvGrpSpPr>
          <p:grpSpPr>
            <a:xfrm>
              <a:off x="8452053" y="7262562"/>
              <a:ext cx="687203" cy="666880"/>
              <a:chOff x="8452053" y="7262562"/>
              <a:chExt cx="687203" cy="666880"/>
            </a:xfrm>
          </p:grpSpPr>
          <p:sp>
            <p:nvSpPr>
              <p:cNvPr id="8" name="Right Triangle 7"/>
              <p:cNvSpPr/>
              <p:nvPr userDrawn="1"/>
            </p:nvSpPr>
            <p:spPr>
              <a:xfrm>
                <a:off x="8472377" y="7262562"/>
                <a:ext cx="666879" cy="666879"/>
              </a:xfrm>
              <a:prstGeom prst="rtTriangle">
                <a:avLst/>
              </a:prstGeom>
              <a:solidFill>
                <a:srgbClr val="BE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Right Triangle 8"/>
              <p:cNvSpPr/>
              <p:nvPr userDrawn="1"/>
            </p:nvSpPr>
            <p:spPr>
              <a:xfrm rot="5400000">
                <a:off x="8452053" y="7262563"/>
                <a:ext cx="666879" cy="666879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577068">
            <a:off x="5745259" y="3640773"/>
            <a:ext cx="3786782" cy="877966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79512" y="2420888"/>
            <a:ext cx="857188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8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การเขียนตำรา/หนังสือ</a:t>
            </a:r>
            <a:endParaRPr lang="th-TH" sz="8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211903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1" t="13903" r="11154" b="4729"/>
          <a:stretch/>
        </p:blipFill>
        <p:spPr bwMode="auto">
          <a:xfrm>
            <a:off x="21197" y="1376245"/>
            <a:ext cx="9122804" cy="543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776864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ตำรา</a:t>
            </a:r>
            <a:endParaRPr lang="th-TH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 flipV="1">
            <a:off x="5940152" y="2348880"/>
            <a:ext cx="2966344" cy="3796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 flipV="1">
            <a:off x="1979712" y="2636912"/>
            <a:ext cx="2966344" cy="3796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 flipV="1">
            <a:off x="5940152" y="4581128"/>
            <a:ext cx="2966344" cy="3796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03018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3" b="6448"/>
          <a:stretch/>
        </p:blipFill>
        <p:spPr>
          <a:xfrm>
            <a:off x="6156176" y="2420888"/>
            <a:ext cx="2427042" cy="3134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6" y="1412776"/>
            <a:ext cx="9144000" cy="4464496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99592" y="273422"/>
            <a:ext cx="8280920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ทำอย่างไรให้ได้ตำแหน่งศาสตราจารย์?</a:t>
            </a:r>
            <a:endParaRPr lang="th-TH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67544" y="1587564"/>
            <a:ext cx="828092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ศึกษาระเบียบ/ข้อบังคับหลักเกณฑ์วิธีการ</a:t>
            </a:r>
          </a:p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h-TH" sz="4800" b="1" dirty="0" smtClean="0">
                <a:solidFill>
                  <a:srgbClr val="0000FF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เขียน...ให้ได้วันละ 1 แผ่น</a:t>
            </a:r>
          </a:p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ต้องทำวิจัยอย่างต่อเนื่อง</a:t>
            </a:r>
          </a:p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h-TH" sz="4800" b="1" dirty="0" smtClean="0">
                <a:solidFill>
                  <a:srgbClr val="0000FF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อย่าอ้างว่าไม่มีเวลา</a:t>
            </a:r>
          </a:p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สร้างบุญบารมี</a:t>
            </a:r>
            <a:endParaRPr lang="th-TH" sz="4800" b="1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</p:spTree>
    <p:extLst>
      <p:ext uri="{BB962C8B-B14F-4D97-AF65-F5344CB8AC3E}">
        <p14:creationId xmlns:p14="http://schemas.microsoft.com/office/powerpoint/2010/main" val="35267162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632848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รูปแบบตำรา</a:t>
            </a:r>
            <a:endParaRPr lang="th-TH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446705"/>
            <a:ext cx="8640960" cy="4718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500"/>
              </a:lnSpc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ใช้สำหรับการเรียนการสอนทั้งวิชา/ส่วนหนึ่งของวิชา</a:t>
            </a:r>
          </a:p>
          <a:p>
            <a:pPr marL="361950" indent="-361950">
              <a:lnSpc>
                <a:spcPts val="4500"/>
              </a:lnSpc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พัฒนาขึ้นจากเอกสารคำสอนได้ (แต่ต้องมีความต่างกั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น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  <a:p>
            <a:pPr marL="361950" indent="-361950">
              <a:lnSpc>
                <a:spcPts val="4500"/>
              </a:lnSpc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สารบัญ</a:t>
            </a:r>
          </a:p>
          <a:p>
            <a:pPr marL="361950" indent="-361950">
              <a:lnSpc>
                <a:spcPts val="4500"/>
              </a:lnSpc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เนื้อเรื่อง (10-15 บทๆ ละ 20-30 หน้า) </a:t>
            </a:r>
          </a:p>
          <a:p>
            <a:pPr marL="361950" indent="-361950">
              <a:lnSpc>
                <a:spcPts val="4500"/>
              </a:lnSpc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การอธิบาย/วิเคราะห์</a:t>
            </a:r>
          </a:p>
          <a:p>
            <a:pPr marL="361950" indent="-361950">
              <a:lnSpc>
                <a:spcPts val="4500"/>
              </a:lnSpc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การสรุป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  <a:p>
            <a:pPr marL="361950" indent="-361950">
              <a:lnSpc>
                <a:spcPts val="4500"/>
              </a:lnSpc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การอ้างอิงและบรรณานุกรม</a:t>
            </a:r>
          </a:p>
          <a:p>
            <a:pPr marL="361950" indent="-361950">
              <a:lnSpc>
                <a:spcPts val="4500"/>
              </a:lnSpc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ดัชนีค้นคำ</a:t>
            </a:r>
          </a:p>
        </p:txBody>
      </p:sp>
      <p:pic>
        <p:nvPicPr>
          <p:cNvPr id="4098" name="Picture 2" descr="à¸à¸¥à¸à¸²à¸£à¸à¹à¸à¸«à¸²à¸£à¸¹à¸à¸ à¸²à¸à¸ªà¸³à¸«à¸£à¸±à¸ à¸à¸³à¸£à¸²+à¸à¸±à¸à¸¨à¸¶à¸à¸©à¸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3332"/>
            <a:ext cx="2449964" cy="244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05663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5" t="11168" r="10129" b="3818"/>
          <a:stretch/>
        </p:blipFill>
        <p:spPr bwMode="auto">
          <a:xfrm>
            <a:off x="21128" y="1220870"/>
            <a:ext cx="9130929" cy="559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776864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หนังสือ</a:t>
            </a:r>
            <a:endParaRPr lang="th-TH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6" name="ตัวเชื่อมต่อตรง 5"/>
          <p:cNvCxnSpPr/>
          <p:nvPr/>
        </p:nvCxnSpPr>
        <p:spPr>
          <a:xfrm flipV="1">
            <a:off x="4355976" y="2564904"/>
            <a:ext cx="3740615" cy="3796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 flipV="1">
            <a:off x="8096591" y="2852936"/>
            <a:ext cx="881913" cy="3796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 flipV="1">
            <a:off x="3699285" y="3212976"/>
            <a:ext cx="4838262" cy="3796"/>
          </a:xfrm>
          <a:prstGeom prst="line">
            <a:avLst/>
          </a:prstGeom>
          <a:ln w="190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27118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632848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รูปแบบหนังสือ</a:t>
            </a:r>
            <a:endParaRPr lang="th-TH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1515556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การค้นคว้าศึกษาหาความรู้เรื่องใดเรื่องหนึ่ง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มีการวิเคราะห์ สังเคราะห์และเรียบเรียงอย่างเป็นระบบ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มีความละเอียดลึกซึ้ง ใช้ภาษาที่เป็นมาตรฐานทางวิชาการ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สร้างความแข็งแกร่งทางวิชาการให้แก่สาขานั้นๆ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ไม่จำเป็นต้องสอดคล้องกับหลักสูตร/วิชาใดวิชาหนึ่ง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รายละเอียดเช่นเดียวกับตำรา</a:t>
            </a:r>
          </a:p>
        </p:txBody>
      </p:sp>
      <p:pic>
        <p:nvPicPr>
          <p:cNvPr id="3074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394818"/>
            <a:ext cx="2330222" cy="174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5253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920880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การเผยแพร่ตำรา/หนังสือ</a:t>
            </a:r>
            <a:endParaRPr lang="th-TH" sz="5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3528" y="1343665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แสดงหลักฐานได้ผ่านการประเมินโดยผู้ทรงคุณวุฒิ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peer reviewer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) ในสาขาวิชานั้นๆ ที่มาจากหลากหลายสถาบัน 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§"/>
            </a:pPr>
            <a:r>
              <a:rPr lang="en-US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การพิมพ์ (จัดทำเป็นเล่ม</a:t>
            </a: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40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§"/>
            </a:pP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err="1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สื่ออิ</a:t>
            </a: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เลกทรอนิกส์ </a:t>
            </a:r>
            <a:r>
              <a:rPr lang="en-US" sz="4000" b="1" dirty="0" err="1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cd-rom</a:t>
            </a:r>
            <a:r>
              <a:rPr lang="en-US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e-learning</a:t>
            </a:r>
            <a:endParaRPr lang="th-TH" sz="4000" b="1" dirty="0" smtClean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§"/>
            </a:pP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e-book </a:t>
            </a: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โดยสำนักพิมพ์ซึ่งเป็นที่ยอมรับ </a:t>
            </a:r>
          </a:p>
          <a:p>
            <a:r>
              <a:rPr lang="th-TH" sz="4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การเผยแพร่ต้องเป็นไปอย่างกว้างขวางมากกว่าการใช้ในการเรียนการสอนวิชาต่างๆ ในหลักสูตรเท่านั้น จำนวนพิมพ์เป็นดัชนีหนึ่งที่อาจแสดงการเผยแพร่อย่างกว้างขวาง...</a:t>
            </a:r>
            <a:endParaRPr lang="th-TH" sz="3200" b="1" dirty="0" smtClean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</p:spTree>
    <p:extLst>
      <p:ext uri="{BB962C8B-B14F-4D97-AF65-F5344CB8AC3E}">
        <p14:creationId xmlns:p14="http://schemas.microsoft.com/office/powerpoint/2010/main" val="13560517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99592" y="116632"/>
            <a:ext cx="8172400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ส่วนประกอบของตำรา/หนังสือ</a:t>
            </a:r>
            <a:endParaRPr lang="th-TH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259632" y="1268760"/>
            <a:ext cx="7200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indent="-361950">
              <a:buFont typeface="Wingdings" pitchFamily="2" charset="2"/>
              <a:buChar char="§"/>
            </a:pPr>
            <a:r>
              <a:rPr lang="th-TH" sz="4400" b="1" dirty="0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คำ</a:t>
            </a:r>
            <a:r>
              <a:rPr lang="th-TH" sz="4400" b="1" dirty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นำ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4400" b="1" dirty="0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สารบัญ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4400" b="1" dirty="0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สารบัญภาพ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4400" b="1" dirty="0" smtClean="0">
                <a:solidFill>
                  <a:srgbClr val="0000FF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บทที่ 1 – </a:t>
            </a:r>
            <a:r>
              <a:rPr lang="en-US" sz="4400" b="1" dirty="0" smtClean="0">
                <a:solidFill>
                  <a:srgbClr val="0000FF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X </a:t>
            </a:r>
            <a:r>
              <a:rPr lang="th-TH" sz="4400" b="1" dirty="0" smtClean="0">
                <a:solidFill>
                  <a:srgbClr val="0000FF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(ประมาณ 10-15)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4400" b="1" dirty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บรรณานุกรม/เอกสารอ้างอิง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4400" b="1" dirty="0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ดัชนีค้นคำ</a:t>
            </a:r>
            <a:endParaRPr lang="th-TH" sz="4400" b="1" dirty="0">
              <a:solidFill>
                <a:prstClr val="black"/>
              </a:solidFill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4400" b="1" dirty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ประวัติ</a:t>
            </a:r>
            <a:r>
              <a:rPr lang="th-TH" sz="4400" b="1" dirty="0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ผู้เขียน</a:t>
            </a:r>
            <a:endParaRPr lang="th-TH" sz="4400" b="1" dirty="0">
              <a:solidFill>
                <a:prstClr val="black"/>
              </a:solidFill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792431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99592" y="116632"/>
            <a:ext cx="7992888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ดัชนีค้นคำ</a:t>
            </a:r>
            <a:endParaRPr lang="th-TH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79512" y="2420888"/>
            <a:ext cx="882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5400" b="1" dirty="0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ดัชนีค้นคำ คือ คำสำคัญที่ทำให้ผู้อ่านค้นเจอ</a:t>
            </a:r>
            <a:br>
              <a:rPr lang="th-TH" sz="5400" b="1" dirty="0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5400" b="1" dirty="0" smtClean="0">
                <a:solidFill>
                  <a:prstClr val="black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ในตำรา/หนังสือของเรา</a:t>
            </a:r>
            <a:endParaRPr lang="th-TH" sz="5400" b="1" dirty="0">
              <a:solidFill>
                <a:prstClr val="black"/>
              </a:solidFill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252610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5" b="5515"/>
          <a:stretch/>
        </p:blipFill>
        <p:spPr>
          <a:xfrm>
            <a:off x="1331640" y="0"/>
            <a:ext cx="6282137" cy="614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3653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632848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ตัวอย่างตำรา/หนังสือ</a:t>
            </a:r>
            <a:endParaRPr lang="th-TH" sz="60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pic>
        <p:nvPicPr>
          <p:cNvPr id="5" name="Picture 2" descr="Book"/>
          <p:cNvPicPr>
            <a:picLocks noChangeAspect="1" noChangeArrowheads="1"/>
          </p:cNvPicPr>
          <p:nvPr/>
        </p:nvPicPr>
        <p:blipFill rotWithShape="1">
          <a:blip r:embed="rId2"/>
          <a:srcRect t="4967"/>
          <a:stretch/>
        </p:blipFill>
        <p:spPr bwMode="auto">
          <a:xfrm>
            <a:off x="3241013" y="1916832"/>
            <a:ext cx="2699139" cy="371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331" y="1916832"/>
            <a:ext cx="2597391" cy="371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http://sphotos-g.ak.fbcdn.net/hphotos-ak-snc6/p206x206/251714_214985581855567_2166265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138" y="1916831"/>
            <a:ext cx="2613669" cy="3717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632695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71600" y="325105"/>
            <a:ext cx="7776864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สิ่งที่ควรจะเป็น</a:t>
            </a:r>
            <a:endParaRPr lang="th-TH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438039" y="4797152"/>
            <a:ext cx="3773921" cy="720080"/>
          </a:xfrm>
          <a:prstGeom prst="roundRect">
            <a:avLst/>
          </a:prstGeom>
          <a:solidFill>
            <a:srgbClr val="FF00FF"/>
          </a:solidFill>
          <a:ln>
            <a:solidFill>
              <a:srgbClr val="CC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เอกสารประกอบการสอน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051720" y="3356992"/>
            <a:ext cx="3773921" cy="720080"/>
          </a:xfrm>
          <a:prstGeom prst="roundRect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เอกสารคำสอน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4139952" y="1916832"/>
            <a:ext cx="3773921" cy="720080"/>
          </a:xfrm>
          <a:prstGeom prst="round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ตำรา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ลูกศรขวาท้ายขีด 8"/>
          <p:cNvSpPr/>
          <p:nvPr/>
        </p:nvSpPr>
        <p:spPr>
          <a:xfrm rot="20076671">
            <a:off x="2408192" y="4179530"/>
            <a:ext cx="933075" cy="529427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ขวาท้ายขีด 9"/>
          <p:cNvSpPr/>
          <p:nvPr/>
        </p:nvSpPr>
        <p:spPr>
          <a:xfrm rot="20076671">
            <a:off x="4928472" y="2739370"/>
            <a:ext cx="933075" cy="529427"/>
          </a:xfrm>
          <a:prstGeom prst="strip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วงรี 10"/>
          <p:cNvSpPr/>
          <p:nvPr/>
        </p:nvSpPr>
        <p:spPr>
          <a:xfrm>
            <a:off x="7668344" y="1772816"/>
            <a:ext cx="1080120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ศ.</a:t>
            </a:r>
            <a:endParaRPr lang="th-TH" sz="48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วงรี 13"/>
          <p:cNvSpPr/>
          <p:nvPr/>
        </p:nvSpPr>
        <p:spPr>
          <a:xfrm>
            <a:off x="5652120" y="3212976"/>
            <a:ext cx="1080120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รศ.</a:t>
            </a:r>
            <a:endParaRPr lang="th-TH" sz="48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4067944" y="4581128"/>
            <a:ext cx="1167805" cy="10801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ผศ.</a:t>
            </a:r>
            <a:endParaRPr lang="th-TH" sz="48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1094061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71600" y="325105"/>
            <a:ext cx="7488832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สิ่งที่พบ</a:t>
            </a:r>
            <a:endParaRPr lang="th-TH" sz="60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7504" y="2924944"/>
            <a:ext cx="8928992" cy="720080"/>
          </a:xfrm>
          <a:prstGeom prst="roundRect">
            <a:avLst/>
          </a:prstGeom>
          <a:solidFill>
            <a:srgbClr val="0000FF"/>
          </a:solidFill>
          <a:ln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เอกสารประกอบการสอน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 =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 เอกสารคำสอน</a:t>
            </a:r>
            <a:r>
              <a:rPr lang="en-US" sz="4800" b="1" dirty="0" smtClean="0">
                <a:latin typeface="TH SarabunPSK" pitchFamily="34" charset="-34"/>
                <a:cs typeface="TH SarabunPSK" pitchFamily="34" charset="-34"/>
              </a:rPr>
              <a:t> =</a:t>
            </a: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 ตำรา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559191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r="1492"/>
          <a:stretch/>
        </p:blipFill>
        <p:spPr>
          <a:xfrm>
            <a:off x="-36512" y="-7293"/>
            <a:ext cx="9217024" cy="68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6031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43608" y="181089"/>
            <a:ext cx="7200800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การเลือกวิชาที่จะทำ</a:t>
            </a:r>
            <a:endParaRPr lang="th-TH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527750"/>
            <a:ext cx="89644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4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1. มีความถนัด</a:t>
            </a:r>
            <a:r>
              <a:rPr lang="th-TH" sz="44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/</a:t>
            </a:r>
            <a:r>
              <a:rPr kumimoji="0" lang="th-TH" sz="4400" b="1" i="0" u="none" strike="noStrike" cap="none" normalizeH="0" dirty="0" smtClean="0">
                <a:ln>
                  <a:noFill/>
                </a:ln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</a:t>
            </a:r>
            <a:r>
              <a:rPr kumimoji="0" lang="th-TH" sz="44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เชี่ยวชาญ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2. ตรงกับสาขาวิชา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ที่สำเร็จ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ศึกษา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3. 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เป็นวิชาที่สอนอยู่ใน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หลักสูตร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4. มี</a:t>
            </a:r>
            <a:r>
              <a:rPr kumimoji="0" lang="th-TH" sz="44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ความสนใจ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44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5</a:t>
            </a:r>
            <a:r>
              <a:rPr kumimoji="0" lang="th-TH" sz="44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. สอดคล้องสัมพันธ์กับสาขาวิชาที่จะขอตำแหน่งวิชาการ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6.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ยังไม่มีผู้ใดเขียนมากนักและมีความแตกต่างจากผู้อื่น</a:t>
            </a:r>
            <a:endParaRPr kumimoji="0" lang="en-US" sz="4400" b="1" i="0" u="none" strike="noStrike" cap="none" normalizeH="0" baseline="0" dirty="0" smtClean="0">
              <a:ln>
                <a:noFill/>
              </a:ln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</p:spTree>
    <p:extLst>
      <p:ext uri="{BB962C8B-B14F-4D97-AF65-F5344CB8AC3E}">
        <p14:creationId xmlns:p14="http://schemas.microsoft.com/office/powerpoint/2010/main" val="45018117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920880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การตั้งชื่อตำรา/หนังสือ</a:t>
            </a:r>
            <a:endParaRPr lang="th-TH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03648" y="1659572"/>
            <a:ext cx="684076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lvl="0" indent="-361950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ใช้ชื่อเดียวกับรายวิชา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สั้น กระชับ กะทัดรัด น่าสนใจ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ครอบคลุมเนื้อหาทั้งหมด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ไม่ควรซ้ำกับตำราที่มีอยู่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ไม่ควรใช้ชื่อที่ไม่แพร่หลาย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79712" y="6218148"/>
            <a:ext cx="3605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ศาสตราจารย์ ดร.งามผ่อง คงคาทิพย์</a:t>
            </a:r>
            <a:endParaRPr lang="th-TH" i="1" dirty="0"/>
          </a:p>
        </p:txBody>
      </p:sp>
      <p:pic>
        <p:nvPicPr>
          <p:cNvPr id="5" name="Imagem 7" descr="matematic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4134" y="5013176"/>
            <a:ext cx="11223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59416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31640" y="181089"/>
            <a:ext cx="7200800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เทคนิคการเขียนตำรา/หนังสือ</a:t>
            </a:r>
            <a:endParaRPr lang="th-TH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1220554"/>
            <a:ext cx="892899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h-TH" sz="40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วางเค้าโครง (</a:t>
            </a:r>
            <a:r>
              <a:rPr lang="en-US" sz="40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outline</a:t>
            </a:r>
            <a:r>
              <a:rPr lang="th-TH" sz="40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) อย่างเป็นระบบ </a:t>
            </a:r>
            <a:endParaRPr lang="th-TH" sz="4000" b="1" dirty="0" smtClean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กำหนดจำนวนบท/หัวข้อหลัก/หัวข้อรอง</a:t>
            </a:r>
            <a:endParaRPr lang="th-TH" sz="4000" b="1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361950" marR="0" lvl="0" indent="-3619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มีเนื้อหาสมบูรณ์ ถูกต้อง ทันสมัย เป็นปัจจุบัน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มีการขยายเนื้อหาที่เขียนในแต่ละหัวข้อให้ลุ่มลึก</a:t>
            </a:r>
            <a:r>
              <a:rPr lang="th-TH" sz="40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อ้างอิง</a:t>
            </a: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จากตำรา</a:t>
            </a: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/งานวิจัยที่</a:t>
            </a: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เกี่ยวข้อง</a:t>
            </a: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ทั้ง</a:t>
            </a: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ในและต่างประเทศ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ใช้</a:t>
            </a: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รูปแบบการอ้างอิงถูกต้องและเหมือนกันทั้งเล่ม</a:t>
            </a:r>
          </a:p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สอดแทรกผลงานวิจัย</a:t>
            </a: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/ประสบการณ์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ของผู้เขียนสนับสนุน</a:t>
            </a:r>
            <a:endParaRPr lang="th-TH" sz="4000" b="1" dirty="0">
              <a:solidFill>
                <a:srgbClr val="0000FF"/>
              </a:solidFill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sz="4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วิเคราะห์ความ</a:t>
            </a: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คิดเห็นของผู้เขียน</a:t>
            </a:r>
            <a:endParaRPr lang="th-TH" sz="4000" b="1" dirty="0">
              <a:solidFill>
                <a:srgbClr val="0000FF"/>
              </a:solidFill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</p:spTree>
    <p:extLst>
      <p:ext uri="{BB962C8B-B14F-4D97-AF65-F5344CB8AC3E}">
        <p14:creationId xmlns:p14="http://schemas.microsoft.com/office/powerpoint/2010/main" val="389471877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397" y="1"/>
            <a:ext cx="9191397" cy="6858000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50" y="98558"/>
            <a:ext cx="1115616" cy="1418985"/>
          </a:xfrm>
          <a:prstGeom prst="rect">
            <a:avLst/>
          </a:prstGeom>
        </p:spPr>
      </p:pic>
      <p:grpSp>
        <p:nvGrpSpPr>
          <p:cNvPr id="7" name="Group 12"/>
          <p:cNvGrpSpPr/>
          <p:nvPr/>
        </p:nvGrpSpPr>
        <p:grpSpPr>
          <a:xfrm>
            <a:off x="-27878" y="6060925"/>
            <a:ext cx="9144001" cy="824459"/>
            <a:chOff x="2809" y="7262562"/>
            <a:chExt cx="9144000" cy="666881"/>
          </a:xfrm>
        </p:grpSpPr>
        <p:pic>
          <p:nvPicPr>
            <p:cNvPr id="8" name="Picture 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809" y="7262564"/>
              <a:ext cx="9144000" cy="666879"/>
            </a:xfrm>
            <a:prstGeom prst="rect">
              <a:avLst/>
            </a:prstGeom>
          </p:spPr>
        </p:pic>
        <p:grpSp>
          <p:nvGrpSpPr>
            <p:cNvPr id="9" name="Group 11"/>
            <p:cNvGrpSpPr/>
            <p:nvPr userDrawn="1"/>
          </p:nvGrpSpPr>
          <p:grpSpPr>
            <a:xfrm>
              <a:off x="8452053" y="7262562"/>
              <a:ext cx="687203" cy="666880"/>
              <a:chOff x="8452053" y="7262562"/>
              <a:chExt cx="687203" cy="666880"/>
            </a:xfrm>
          </p:grpSpPr>
          <p:sp>
            <p:nvSpPr>
              <p:cNvPr id="10" name="Right Triangle 7"/>
              <p:cNvSpPr/>
              <p:nvPr userDrawn="1"/>
            </p:nvSpPr>
            <p:spPr>
              <a:xfrm>
                <a:off x="8472377" y="7262562"/>
                <a:ext cx="666879" cy="666879"/>
              </a:xfrm>
              <a:prstGeom prst="rtTriangle">
                <a:avLst/>
              </a:prstGeom>
              <a:solidFill>
                <a:srgbClr val="BE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1" name="Right Triangle 8"/>
              <p:cNvSpPr/>
              <p:nvPr userDrawn="1"/>
            </p:nvSpPr>
            <p:spPr>
              <a:xfrm rot="5400000">
                <a:off x="8452053" y="7262563"/>
                <a:ext cx="666879" cy="666879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2" name="กล่องข้อความ 1"/>
          <p:cNvSpPr txBox="1"/>
          <p:nvPr/>
        </p:nvSpPr>
        <p:spPr>
          <a:xfrm>
            <a:off x="505561" y="1703998"/>
            <a:ext cx="7293169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115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ผู้เขียน</a:t>
            </a:r>
            <a:r>
              <a:rPr lang="th-TH" sz="72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sz="72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80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sz="8000" b="1" spc="50" dirty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ความคิดเห็นว่า</a:t>
            </a:r>
            <a:r>
              <a:rPr lang="th-TH" sz="80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...</a:t>
            </a:r>
            <a:endParaRPr lang="th-TH" sz="80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7320" y="1467706"/>
            <a:ext cx="1811250" cy="181125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556" y="2882334"/>
            <a:ext cx="1591553" cy="1591553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9438" y="4308928"/>
            <a:ext cx="1811250" cy="1811250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5737" y="4982890"/>
            <a:ext cx="1800000" cy="1811250"/>
          </a:xfrm>
          <a:prstGeom prst="rect">
            <a:avLst/>
          </a:prstGeom>
        </p:spPr>
      </p:pic>
      <p:sp>
        <p:nvSpPr>
          <p:cNvPr id="16" name="สี่เหลี่ยมผืนผ้า 15"/>
          <p:cNvSpPr/>
          <p:nvPr/>
        </p:nvSpPr>
        <p:spPr>
          <a:xfrm>
            <a:off x="107504" y="6211543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</p:spTree>
    <p:extLst>
      <p:ext uri="{BB962C8B-B14F-4D97-AF65-F5344CB8AC3E}">
        <p14:creationId xmlns:p14="http://schemas.microsoft.com/office/powerpoint/2010/main" val="81531955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17574" t="12631" r="13933" b="4211"/>
          <a:stretch/>
        </p:blipFill>
        <p:spPr>
          <a:xfrm>
            <a:off x="107504" y="44624"/>
            <a:ext cx="8856984" cy="6048672"/>
          </a:xfrm>
          <a:prstGeom prst="rect">
            <a:avLst/>
          </a:prstGeom>
        </p:spPr>
      </p:pic>
      <p:cxnSp>
        <p:nvCxnSpPr>
          <p:cNvPr id="7" name="ตัวเชื่อมต่อตรง 6"/>
          <p:cNvCxnSpPr/>
          <p:nvPr/>
        </p:nvCxnSpPr>
        <p:spPr>
          <a:xfrm flipV="1">
            <a:off x="1475656" y="2276872"/>
            <a:ext cx="2088232" cy="3796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23487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3468" t="12289" r="21775" b="3647"/>
          <a:stretch/>
        </p:blipFill>
        <p:spPr>
          <a:xfrm>
            <a:off x="1043608" y="44624"/>
            <a:ext cx="7056784" cy="6093965"/>
          </a:xfrm>
          <a:prstGeom prst="rect">
            <a:avLst/>
          </a:prstGeom>
        </p:spPr>
      </p:pic>
      <p:cxnSp>
        <p:nvCxnSpPr>
          <p:cNvPr id="4" name="ตัวเชื่อมต่อตรง 3"/>
          <p:cNvCxnSpPr/>
          <p:nvPr/>
        </p:nvCxnSpPr>
        <p:spPr>
          <a:xfrm flipV="1">
            <a:off x="4499992" y="2276872"/>
            <a:ext cx="2430114" cy="3796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76724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051720" y="188640"/>
            <a:ext cx="5569153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การวาง</a:t>
            </a:r>
            <a:r>
              <a:rPr lang="th-TH" sz="5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เค้าโครง (</a:t>
            </a:r>
            <a:r>
              <a:rPr lang="en-US" sz="5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outline</a:t>
            </a:r>
            <a:r>
              <a:rPr lang="th-TH" sz="5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) </a:t>
            </a:r>
            <a:endParaRPr lang="th-TH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268760"/>
            <a:ext cx="458768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บทที่ 1................</a:t>
            </a:r>
          </a:p>
          <a:p>
            <a:pPr indent="714375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1.........................................................</a:t>
            </a:r>
          </a:p>
          <a:p>
            <a:pPr indent="714375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2.........................................................</a:t>
            </a:r>
          </a:p>
          <a:p>
            <a:pPr indent="714375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3.........................................................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บทที่ 2................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บทที่ 3................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บทที่ 4................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บทที่ 5...............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บทที่ 6...............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บทที่ 7...............</a:t>
            </a:r>
          </a:p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บทที่ 8...............</a:t>
            </a:r>
          </a:p>
        </p:txBody>
      </p:sp>
    </p:spTree>
    <p:extLst>
      <p:ext uri="{BB962C8B-B14F-4D97-AF65-F5344CB8AC3E}">
        <p14:creationId xmlns:p14="http://schemas.microsoft.com/office/powerpoint/2010/main" val="54440629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15616" y="273422"/>
            <a:ext cx="7920880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32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ตัวอย่างเค้าโครง “</a:t>
            </a:r>
            <a:r>
              <a:rPr lang="th-TH" sz="3200" b="1" spc="50" dirty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กลยุทธ์การพัฒนาทรัพยากรมนุษย์และ</a:t>
            </a:r>
            <a:r>
              <a:rPr lang="th-TH" sz="32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องค์การ”</a:t>
            </a:r>
            <a:endParaRPr lang="th-TH" sz="32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4" b="10133"/>
          <a:stretch/>
        </p:blipFill>
        <p:spPr>
          <a:xfrm>
            <a:off x="1617867" y="858197"/>
            <a:ext cx="7202605" cy="5266378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93798"/>
            <a:ext cx="2440333" cy="349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9611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25648" y="188640"/>
            <a:ext cx="686277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4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ตัวอย่างเค้าโครง “การกำหนดยุทธศาสตร์”</a:t>
            </a:r>
            <a:endParaRPr lang="th-TH" sz="4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5" t="19772" r="22286" b="16684"/>
          <a:stretch/>
        </p:blipFill>
        <p:spPr bwMode="auto">
          <a:xfrm>
            <a:off x="1763688" y="958081"/>
            <a:ext cx="7344816" cy="518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Book"/>
          <p:cNvPicPr>
            <a:picLocks noChangeAspect="1" noChangeArrowheads="1"/>
          </p:cNvPicPr>
          <p:nvPr/>
        </p:nvPicPr>
        <p:blipFill rotWithShape="1">
          <a:blip r:embed="rId3"/>
          <a:srcRect t="4967"/>
          <a:stretch/>
        </p:blipFill>
        <p:spPr bwMode="auto">
          <a:xfrm>
            <a:off x="35496" y="2034487"/>
            <a:ext cx="1587610" cy="2186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7087027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920880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การเขียนเนื้อหาสาระในแต่ละบท</a:t>
            </a:r>
            <a:endParaRPr lang="th-TH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1650280"/>
            <a:ext cx="856895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lvl="0" indent="-361950">
              <a:buFont typeface="Wingdings" pitchFamily="2" charset="2"/>
              <a:buChar char="§"/>
            </a:pPr>
            <a:r>
              <a:rPr lang="th-TH" sz="44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กำหนดรูปแบบที่ทำให้น่าสนใจ อ่านได้ง่าย ชัดเจน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44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มีการนำเสนออย่างเป็นระบบในแต่ละบท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44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นำเสนอด้วยรูปภาพ/แผนผัง/แผนภาพ/ตาราง </a:t>
            </a:r>
            <a:br>
              <a:rPr lang="th-TH" sz="44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44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เพื่อทำให้เข้าใจง่าย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44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อ้างอิงที่มาของรูปภาพ/แผนผัง/แผนภาพ/ตาราง</a:t>
            </a:r>
          </a:p>
          <a:p>
            <a:pPr marL="361950" lvl="0" indent="-361950">
              <a:buFont typeface="Wingdings" pitchFamily="2" charset="2"/>
              <a:buChar char="§"/>
            </a:pPr>
            <a:r>
              <a:rPr lang="th-TH" sz="44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ควรถ่ายรูปเอง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79712" y="6218148"/>
            <a:ext cx="3605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ศาสตราจารย์ ดร.งามผ่อง คงคาทิพย์</a:t>
            </a:r>
            <a:endParaRPr lang="th-TH" i="1" dirty="0"/>
          </a:p>
        </p:txBody>
      </p:sp>
    </p:spTree>
    <p:extLst>
      <p:ext uri="{BB962C8B-B14F-4D97-AF65-F5344CB8AC3E}">
        <p14:creationId xmlns:p14="http://schemas.microsoft.com/office/powerpoint/2010/main" val="57686613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pic>
        <p:nvPicPr>
          <p:cNvPr id="1026" name="Picture 2" descr="Image result for 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8"/>
          <a:stretch/>
        </p:blipFill>
        <p:spPr bwMode="auto">
          <a:xfrm>
            <a:off x="6080261" y="44624"/>
            <a:ext cx="3028243" cy="228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276872"/>
            <a:ext cx="822960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ทำไมอาจารย์ไม่เสนอขอตำแหน่ง</a:t>
            </a:r>
          </a:p>
          <a:p>
            <a:pPr algn="ctr">
              <a:defRPr/>
            </a:pPr>
            <a:r>
              <a:rPr lang="th-TH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ทางวิชาการ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…?</a:t>
            </a:r>
            <a:endParaRPr lang="th-TH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2" descr="Image result for y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996978" y="3851851"/>
            <a:ext cx="1120723" cy="224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98513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59632" y="273422"/>
            <a:ext cx="7488832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การใช้ภาษา</a:t>
            </a:r>
            <a:endParaRPr lang="th-TH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white">
          <a:xfrm>
            <a:off x="467544" y="1628800"/>
            <a:ext cx="5791200" cy="3744416"/>
          </a:xfrm>
        </p:spPr>
        <p:txBody>
          <a:bodyPr/>
          <a:lstStyle/>
          <a:p>
            <a:pPr marL="685800" marR="0" lvl="0" indent="-685800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SzTx/>
              <a:buBlip>
                <a:blip r:embed="rId2"/>
              </a:buBlip>
              <a:tabLst/>
              <a:defRPr/>
            </a:pPr>
            <a:r>
              <a:rPr lang="th-TH" sz="48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เข้าใจง่าย</a:t>
            </a:r>
          </a:p>
          <a:p>
            <a:pPr marL="685800" marR="0" lvl="0" indent="-685800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SzTx/>
              <a:buBlip>
                <a:blip r:embed="rId2"/>
              </a:buBlip>
              <a:tabLst/>
              <a:defRPr/>
            </a:pPr>
            <a:r>
              <a:rPr lang="th-TH" sz="48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ถูกต้อง</a:t>
            </a:r>
          </a:p>
          <a:p>
            <a:pPr marL="685800" marR="0" lvl="0" indent="-685800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SzTx/>
              <a:buBlip>
                <a:blip r:embed="rId2"/>
              </a:buBlip>
              <a:tabLst/>
              <a:defRPr/>
            </a:pPr>
            <a:r>
              <a:rPr lang="th-TH" sz="48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เป็นทางการ</a:t>
            </a:r>
          </a:p>
          <a:p>
            <a:pPr marL="685800" marR="0" lvl="0" indent="-685800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SzTx/>
              <a:buBlip>
                <a:blip r:embed="rId2"/>
              </a:buBlip>
              <a:tabLst/>
              <a:defRPr/>
            </a:pPr>
            <a:r>
              <a:rPr lang="th-TH" sz="48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คงเส้นคงวา</a:t>
            </a:r>
          </a:p>
          <a:p>
            <a:pPr marL="685800" marR="0" lvl="0" indent="-685800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SzTx/>
              <a:buBlip>
                <a:blip r:embed="rId2"/>
              </a:buBlip>
              <a:tabLst/>
              <a:defRPr/>
            </a:pPr>
            <a:r>
              <a:rPr lang="th-TH" sz="4800" b="1" kern="0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อย่าเขียนวกวน</a:t>
            </a:r>
          </a:p>
        </p:txBody>
      </p:sp>
      <p:pic>
        <p:nvPicPr>
          <p:cNvPr id="12290" name="Picture 2" descr="ผลการค้นหารูปภาพสำหรับ ถนน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r="12344"/>
          <a:stretch/>
        </p:blipFill>
        <p:spPr bwMode="auto">
          <a:xfrm>
            <a:off x="4272622" y="1841539"/>
            <a:ext cx="4403834" cy="3243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1524823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59632" y="273422"/>
            <a:ext cx="7416824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การพิมพ์</a:t>
            </a:r>
            <a:endParaRPr lang="th-TH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501774" y="1412776"/>
            <a:ext cx="860673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การตั้งค่าหน้ากระดาษ</a:t>
            </a:r>
            <a:endParaRPr lang="en-US" sz="4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แบบตัวอักษร </a:t>
            </a:r>
            <a:r>
              <a:rPr lang="en-US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TH </a:t>
            </a:r>
            <a:r>
              <a:rPr lang="en-US" sz="4000" b="1" dirty="0" err="1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SarabunPSK</a:t>
            </a:r>
            <a:r>
              <a:rPr lang="en-US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ขนาด 16</a:t>
            </a:r>
            <a:endParaRPr lang="en-US" sz="4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การจัด</a:t>
            </a: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ข้อความ “กระจาย</a:t>
            </a: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แบบ</a:t>
            </a: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ไทย” </a:t>
            </a: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เว้นวรรค </a:t>
            </a: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 เคาะ</a:t>
            </a:r>
            <a:endParaRPr lang="en-US" sz="4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ระวังคำ</a:t>
            </a: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ท้ายบรรทัด</a:t>
            </a:r>
            <a:endParaRPr lang="en-US" sz="4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ระวังคำผิด</a:t>
            </a:r>
            <a:endParaRPr lang="en-US" sz="4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การเชื่อมคำระหว่างประโยค/ย่อหน้า</a:t>
            </a:r>
            <a:endParaRPr lang="en-US" sz="4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การ</a:t>
            </a:r>
            <a:r>
              <a:rPr lang="th-TH" sz="40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ใช้เลขลำดับ</a:t>
            </a: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ข้อ</a:t>
            </a:r>
          </a:p>
          <a:p>
            <a:pPr>
              <a:lnSpc>
                <a:spcPts val="4000"/>
              </a:lnSpc>
              <a:buFont typeface="Arial" pitchFamily="34" charset="0"/>
              <a:buChar char="•"/>
            </a:pPr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การอ้างอิงในเนื้อหา+เอกสารอ้างอิงท้ายเล่ม</a:t>
            </a:r>
            <a:endParaRPr lang="en-US" sz="4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773083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560840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การอ้างอิง</a:t>
            </a:r>
            <a:endParaRPr lang="th-TH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45417" y="1794296"/>
            <a:ext cx="896308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h-TH" sz="4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เอกสารที่ใช้ในการอ้างอิงไม่ควรเก่า</a:t>
            </a:r>
            <a:r>
              <a:rPr lang="th-TH" sz="4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มากนัก (</a:t>
            </a:r>
            <a:r>
              <a:rPr lang="en-US" sz="4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&lt;</a:t>
            </a:r>
            <a:r>
              <a:rPr lang="th-TH" sz="4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10 ปี)</a:t>
            </a:r>
            <a:endParaRPr lang="th-TH" sz="4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§"/>
            </a:pPr>
            <a:r>
              <a:rPr lang="th-TH" sz="4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อ้างอิงจากผู้เชี่ยวชาญ/ตัวจริงในเรื่องนั้น</a:t>
            </a:r>
          </a:p>
          <a:p>
            <a:pPr>
              <a:buFont typeface="Wingdings" pitchFamily="2" charset="2"/>
              <a:buChar char="§"/>
            </a:pPr>
            <a:r>
              <a:rPr lang="th-TH" sz="4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ควรอ่านจากต้นฉบับ ถ้าหาไม่เจอให้ใช้ “อ้างใน”</a:t>
            </a:r>
            <a:endParaRPr lang="en-US" sz="44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buFont typeface="Wingdings" pitchFamily="2" charset="2"/>
              <a:buChar char="§"/>
            </a:pPr>
            <a:r>
              <a:rPr lang="th-TH" sz="4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ต้องอ้างอิงข้อความ/รูปภาพของผู้อื่นในเนื้อหาแต่ละบท</a:t>
            </a:r>
          </a:p>
          <a:p>
            <a:pPr>
              <a:buFont typeface="Wingdings" pitchFamily="2" charset="2"/>
              <a:buChar char="§"/>
            </a:pPr>
            <a:r>
              <a:rPr lang="th-TH" sz="4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ต้องแสดง</a:t>
            </a:r>
            <a:r>
              <a:rPr lang="th-TH" sz="4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รายการ</a:t>
            </a:r>
            <a:r>
              <a:rPr lang="th-TH" sz="4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เอกสารอ้างอิงทั้งหมด</a:t>
            </a:r>
            <a:r>
              <a:rPr lang="th-TH" sz="4400" b="1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ที่ได้ระบุไว้</a:t>
            </a:r>
            <a:r>
              <a:rPr lang="th-TH" sz="4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ใน</a:t>
            </a:r>
            <a:br>
              <a:rPr lang="th-TH" sz="4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 เนื้อหาแต่ละบท</a:t>
            </a:r>
          </a:p>
        </p:txBody>
      </p:sp>
    </p:spTree>
    <p:extLst>
      <p:ext uri="{BB962C8B-B14F-4D97-AF65-F5344CB8AC3E}">
        <p14:creationId xmlns:p14="http://schemas.microsoft.com/office/powerpoint/2010/main" val="69457696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22252" r="18942" b="15356"/>
          <a:stretch/>
        </p:blipFill>
        <p:spPr bwMode="auto">
          <a:xfrm>
            <a:off x="35496" y="1195656"/>
            <a:ext cx="9036496" cy="496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600" y="116632"/>
            <a:ext cx="7560840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ตัวอย่างเอกสารอ้างอิง</a:t>
            </a:r>
            <a:endParaRPr lang="th-TH" sz="5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955512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920880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การตรวจและแก้ไขต้นฉบับ</a:t>
            </a:r>
            <a:endParaRPr lang="th-TH" sz="5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9592" y="1894180"/>
            <a:ext cx="439248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7675" lvl="0" indent="-447675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ผู้เขียน </a:t>
            </a:r>
          </a:p>
          <a:p>
            <a:pPr marL="447675" lvl="0" indent="-447675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ผู้เรียน</a:t>
            </a:r>
          </a:p>
          <a:p>
            <a:pPr marL="447675" lvl="0" indent="-447675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เพื่อนร่วมงาน </a:t>
            </a:r>
          </a:p>
          <a:p>
            <a:pPr marL="447675" lvl="0" indent="-447675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ผู้ทรงคุณวุฒิ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79712" y="6218148"/>
            <a:ext cx="3605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ศาสตราจารย์ ดร.งามผ่อง คงคาทิพย์</a:t>
            </a:r>
            <a:endParaRPr lang="th-TH" i="1" dirty="0"/>
          </a:p>
        </p:txBody>
      </p:sp>
      <p:pic>
        <p:nvPicPr>
          <p:cNvPr id="8194" name="Picture 2" descr="รูปภาพที่เกี่ยวข้อ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/>
          <a:stretch/>
        </p:blipFill>
        <p:spPr bwMode="auto">
          <a:xfrm>
            <a:off x="4644008" y="2060848"/>
            <a:ext cx="4326297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2509310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331640" y="250583"/>
            <a:ext cx="7200800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จุดอ่อนการเขียนตำรา/หนังสือ</a:t>
            </a:r>
            <a:endParaRPr lang="th-TH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650280"/>
            <a:ext cx="8928992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71500" lvl="0" indent="-571500">
              <a:buBlip>
                <a:blip r:embed="rId2"/>
              </a:buBlip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ขาดการวิเคราะห์ตามความคิดเห็น/ประสบการณ์</a:t>
            </a:r>
            <a:br>
              <a:rPr lang="th-TH" sz="4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ของผู้เขียนเอง</a:t>
            </a:r>
            <a:endParaRPr lang="th-TH" sz="4400" b="1" dirty="0" smtClean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571500" lvl="0" indent="-571500">
              <a:buBlip>
                <a:blip r:embed="rId2"/>
              </a:buBlip>
            </a:pPr>
            <a:r>
              <a:rPr lang="th-TH" sz="44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ขาดการสนับสนุนความคิดเห็นด้วยผลงานวิจัย</a:t>
            </a:r>
            <a:br>
              <a:rPr lang="th-TH" sz="44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</a:br>
            <a:r>
              <a:rPr lang="th-TH" sz="44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ของผู้เขียน/ผู้อื่น</a:t>
            </a:r>
          </a:p>
          <a:p>
            <a:pPr marL="571500" indent="-571500">
              <a:buBlip>
                <a:blip r:embed="rId2"/>
              </a:buBlip>
            </a:pP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มีเอกสารอ้างอิงเก่าเกินไปจำนวนมาก/ไม่ทันสมัย/</a:t>
            </a:r>
            <a:br>
              <a:rPr lang="th-TH" sz="4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ไม่อ้างอิง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76759">
            <a:off x="7289694" y="5061266"/>
            <a:ext cx="1815692" cy="61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6833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122" y="0"/>
            <a:ext cx="4605807" cy="4737703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7878" y="2877250"/>
            <a:ext cx="4425914" cy="3287382"/>
          </a:xfrm>
          <a:prstGeom prst="rect">
            <a:avLst/>
          </a:prstGeom>
        </p:spPr>
      </p:pic>
      <p:grpSp>
        <p:nvGrpSpPr>
          <p:cNvPr id="5" name="Group 12"/>
          <p:cNvGrpSpPr/>
          <p:nvPr/>
        </p:nvGrpSpPr>
        <p:grpSpPr>
          <a:xfrm>
            <a:off x="-27878" y="6033541"/>
            <a:ext cx="9144001" cy="824459"/>
            <a:chOff x="2809" y="7262562"/>
            <a:chExt cx="9144000" cy="666881"/>
          </a:xfrm>
        </p:grpSpPr>
        <p:pic>
          <p:nvPicPr>
            <p:cNvPr id="6" name="Picture 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2809" y="7262564"/>
              <a:ext cx="9144000" cy="666879"/>
            </a:xfrm>
            <a:prstGeom prst="rect">
              <a:avLst/>
            </a:prstGeom>
          </p:spPr>
        </p:pic>
        <p:grpSp>
          <p:nvGrpSpPr>
            <p:cNvPr id="7" name="Group 11"/>
            <p:cNvGrpSpPr/>
            <p:nvPr userDrawn="1"/>
          </p:nvGrpSpPr>
          <p:grpSpPr>
            <a:xfrm>
              <a:off x="8452053" y="7262562"/>
              <a:ext cx="687203" cy="666880"/>
              <a:chOff x="8452053" y="7262562"/>
              <a:chExt cx="687203" cy="666880"/>
            </a:xfrm>
          </p:grpSpPr>
          <p:sp>
            <p:nvSpPr>
              <p:cNvPr id="8" name="Right Triangle 7"/>
              <p:cNvSpPr/>
              <p:nvPr userDrawn="1"/>
            </p:nvSpPr>
            <p:spPr>
              <a:xfrm>
                <a:off x="8472377" y="7262562"/>
                <a:ext cx="666879" cy="666879"/>
              </a:xfrm>
              <a:prstGeom prst="rtTriangle">
                <a:avLst/>
              </a:prstGeom>
              <a:solidFill>
                <a:srgbClr val="BEB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" name="Right Triangle 8"/>
              <p:cNvSpPr/>
              <p:nvPr userDrawn="1"/>
            </p:nvSpPr>
            <p:spPr>
              <a:xfrm rot="5400000">
                <a:off x="8452053" y="7262563"/>
                <a:ext cx="666879" cy="666879"/>
              </a:xfrm>
              <a:prstGeom prst="rt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577068">
            <a:off x="5745259" y="3640773"/>
            <a:ext cx="3786782" cy="877966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79512" y="1556792"/>
            <a:ext cx="857188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h-TH" sz="8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</a:t>
            </a:r>
          </a:p>
          <a:p>
            <a:r>
              <a:rPr lang="th-TH" sz="8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งานวิจัย/บทความวิจัย</a:t>
            </a:r>
            <a:endParaRPr lang="th-TH" sz="8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025301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632848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งานวิจัย</a:t>
            </a:r>
            <a:endParaRPr lang="th-TH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520" y="1412776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งาน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ศึกษา/งานค้นคว้าอย่างมีระบบ ด้วยวิธีวิทยาการวิจัยที่เป็นที่ยอมรับ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สาขาวิชานั้นๆ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  <a:p>
            <a:pPr marL="361950" indent="-361950"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มี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ที่มาและวัตถุประสงค์ที่ชัดเจนเพื่อให้ได้มาซึ่ง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ข้อมูลคำตอบ/ข้อสรุปรวมที่จะนำไปสู่ความก้าวหน้าทางวิชาการ/การ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นำไปใช้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ประโยชน์/การพัฒนาอุปกรณ์/กระบวนการ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ใหม่ที่เกิดประโยชน์ </a:t>
            </a:r>
          </a:p>
        </p:txBody>
      </p:sp>
      <p:pic>
        <p:nvPicPr>
          <p:cNvPr id="5122" name="Picture 2" descr="à¸à¸¥à¸à¸²à¸£à¸à¹à¸à¸«à¸²à¸£à¸¹à¸à¸ à¸²à¸à¸ªà¸³à¸«à¸£à¸±à¸ à¸§à¸´à¸à¸±à¸¢+à¸à¸²à¸£à¹à¸à¸¹à¸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16" y="4581128"/>
            <a:ext cx="3028950" cy="15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2983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632848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รูปแบบงานวิจัย</a:t>
            </a:r>
            <a:endParaRPr lang="th-TH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97404" y="1700808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1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. รายงานการ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วิจัย ที่มีความสมบูรณ์และชัดเจนตลอดกระบวนการวิจัย</a:t>
            </a:r>
            <a:endParaRPr lang="th-TH" sz="4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2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. บทความ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วิจัย ที่ประมวลสรุปกระบวนการวิจัยในผลงานวิจัยนั้น ให้มีความกระชับและสั้น สำหรับ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นำเสนอ</a:t>
            </a:r>
            <a:br>
              <a:rPr lang="th-TH" sz="40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การประชุมทางวิชาการหรือในวารสารทาง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วิชาการ</a:t>
            </a:r>
            <a:endParaRPr lang="th-TH" sz="4000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 3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. ในรูปของ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หนังสือ</a:t>
            </a:r>
            <a:r>
              <a:rPr lang="th-TH" sz="40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ซึ่งนำงานวิจัยมาใช้ประกอบการเขียน</a:t>
            </a: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440892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4" t="18997" r="31355" b="26567"/>
          <a:stretch/>
        </p:blipFill>
        <p:spPr bwMode="auto">
          <a:xfrm>
            <a:off x="1475656" y="836712"/>
            <a:ext cx="6231260" cy="529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225759" y="44624"/>
            <a:ext cx="72346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ผลงานวิจัยในการขอตำแหน่ง ผศ.</a:t>
            </a:r>
            <a:endParaRPr lang="th-TH" sz="6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721078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67072" y="2132856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ปัจจัยที่ขัดขวางในการขอตำแหน่งทางวิชาการ คือ </a:t>
            </a:r>
          </a:p>
          <a:p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ภาระงานบริหารและภาระงานธุรการ</a:t>
            </a:r>
          </a:p>
          <a:p>
            <a:pPr>
              <a:buFont typeface="Wingdings" pitchFamily="2" charset="2"/>
              <a:buChar char="§"/>
            </a:pP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ปัจจัยสำคัญที่ทำให้ขอกำหนดตำแหน่งทางวิชาการ คือ </a:t>
            </a:r>
            <a:b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เจตนาเข้าสู่ตำแหน่งทางวิชาการ</a:t>
            </a:r>
          </a:p>
          <a:p>
            <a:pPr>
              <a:buFont typeface="Wingdings" pitchFamily="2" charset="2"/>
              <a:buChar char="§"/>
            </a:pP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อาจารย์มีความตั้งใจขอตำแหน่งทางวิชาการ </a:t>
            </a:r>
            <a:b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อยู่ระดับปานกลาง</a:t>
            </a:r>
            <a:endParaRPr lang="th-TH" sz="4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75592" y="-27384"/>
            <a:ext cx="84049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ผลการวิจัย เรื่อง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การประเมินผลการพัฒนากระบวนการเข้าสู่ตำแหน่งทางวิชาการ</a:t>
            </a:r>
            <a:endParaRPr kumimoji="0" lang="en-US" sz="3600" b="0" i="0" u="none" strike="noStrike" cap="none" normalizeH="0" baseline="0" dirty="0" smtClean="0">
              <a:ln>
                <a:noFill/>
              </a:ln>
              <a:effectLst/>
              <a:latin typeface="TH SarabunPSK" pitchFamily="34" charset="-34"/>
              <a:cs typeface="TH SarabunPSK" pitchFamily="34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ของคณาจารย์ในสถาบันอุดมศึกษา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3600" b="1" dirty="0" smtClean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-------------------------------------------------------------------------------</a:t>
            </a:r>
            <a:endParaRPr kumimoji="0" lang="th-TH" sz="3600" b="0" i="0" u="none" strike="noStrike" cap="none" normalizeH="0" baseline="0" dirty="0" smtClean="0">
              <a:ln>
                <a:noFill/>
              </a:ln>
              <a:solidFill>
                <a:srgbClr val="FF00FF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6237312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ศาสตราจารย์ ดร.</a:t>
            </a:r>
            <a:r>
              <a:rPr lang="th-TH" i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ชนิ</a:t>
            </a:r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ตา รักษ์พลเมือง และคณะ</a:t>
            </a:r>
            <a:endParaRPr lang="th-TH" i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650159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ปก_Page_1.jpg"/>
          <p:cNvPicPr>
            <a:picLocks noChangeAspect="1"/>
          </p:cNvPicPr>
          <p:nvPr/>
        </p:nvPicPr>
        <p:blipFill rotWithShape="1">
          <a:blip r:embed="rId2" cstate="print"/>
          <a:srcRect l="4519" t="3125" r="3581" b="18356"/>
          <a:stretch/>
        </p:blipFill>
        <p:spPr>
          <a:xfrm>
            <a:off x="4644008" y="1268760"/>
            <a:ext cx="4523074" cy="5589240"/>
          </a:xfrm>
          <a:prstGeom prst="rect">
            <a:avLst/>
          </a:prstGeom>
          <a:ln>
            <a:solidFill>
              <a:srgbClr val="666699"/>
            </a:solidFill>
          </a:ln>
        </p:spPr>
      </p:pic>
      <p:pic>
        <p:nvPicPr>
          <p:cNvPr id="3" name="รูปภาพ 2" descr="ปก.jpg"/>
          <p:cNvPicPr>
            <a:picLocks noChangeAspect="1"/>
          </p:cNvPicPr>
          <p:nvPr/>
        </p:nvPicPr>
        <p:blipFill rotWithShape="1">
          <a:blip r:embed="rId3" cstate="print"/>
          <a:srcRect t="3196" b="14017"/>
          <a:stretch/>
        </p:blipFill>
        <p:spPr>
          <a:xfrm>
            <a:off x="-1" y="1268759"/>
            <a:ext cx="4572001" cy="5589241"/>
          </a:xfrm>
          <a:prstGeom prst="rect">
            <a:avLst/>
          </a:prstGeom>
          <a:ln>
            <a:solidFill>
              <a:srgbClr val="666699"/>
            </a:solidFill>
          </a:ln>
        </p:spPr>
      </p:pic>
      <p:sp>
        <p:nvSpPr>
          <p:cNvPr id="4" name="สี่เหลี่ยมผืนผ้า 3"/>
          <p:cNvSpPr/>
          <p:nvPr/>
        </p:nvSpPr>
        <p:spPr>
          <a:xfrm>
            <a:off x="1258621" y="116632"/>
            <a:ext cx="71689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ผลงานวิจัยในการขอตำแหน่ง รศ.</a:t>
            </a:r>
            <a:endParaRPr lang="th-TH" sz="6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801024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0" t="19370" r="27649" b="18409"/>
          <a:stretch/>
        </p:blipFill>
        <p:spPr bwMode="auto">
          <a:xfrm>
            <a:off x="1995251" y="1160636"/>
            <a:ext cx="5529077" cy="4788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สี่เหลี่ยมผืนผ้า 2"/>
          <p:cNvSpPr/>
          <p:nvPr/>
        </p:nvSpPr>
        <p:spPr>
          <a:xfrm>
            <a:off x="1258621" y="116632"/>
            <a:ext cx="71689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ผลงานวิจัยในการขอตำแหน่ง ศ.</a:t>
            </a:r>
            <a:endParaRPr lang="th-TH" sz="6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181538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การสร้างเครือข่าย (วช.ปี 57)\รูปภาพ\ไร่แตงทอง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685980" cy="3441265"/>
          </a:xfrm>
          <a:prstGeom prst="rect">
            <a:avLst/>
          </a:prstGeom>
          <a:noFill/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48" y="0"/>
            <a:ext cx="4588352" cy="3441264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" y="3441264"/>
            <a:ext cx="4554620" cy="341673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48" y="3416736"/>
            <a:ext cx="4588352" cy="34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7926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258621" y="116632"/>
            <a:ext cx="716895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ผลงานวิจัยในการขอตำแหน่ง ศ.</a:t>
            </a:r>
            <a:endParaRPr lang="th-TH" sz="60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2" t="16858" r="21206" b="16015"/>
          <a:stretch/>
        </p:blipFill>
        <p:spPr bwMode="auto">
          <a:xfrm>
            <a:off x="1475656" y="1268760"/>
            <a:ext cx="6584144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120338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67"/>
          <a:stretch/>
        </p:blipFill>
        <p:spPr>
          <a:xfrm>
            <a:off x="4067944" y="0"/>
            <a:ext cx="5076056" cy="3218213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4"/>
          <a:stretch/>
        </p:blipFill>
        <p:spPr>
          <a:xfrm>
            <a:off x="4251492" y="3212977"/>
            <a:ext cx="4892508" cy="297021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026893"/>
            <a:ext cx="4215996" cy="31563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4788024" cy="319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9298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116632"/>
            <a:ext cx="7632848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หัวข้อการเขียนบทความวิจัย</a:t>
            </a:r>
            <a:endParaRPr lang="th-TH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681197" y="1124744"/>
            <a:ext cx="4907027" cy="507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lnSpc>
                <a:spcPts val="4300"/>
              </a:lnSpc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ชื่อเรื่อง+ชื่อผู้เขียน</a:t>
            </a:r>
          </a:p>
          <a:p>
            <a:pPr marL="361950" indent="-361950">
              <a:lnSpc>
                <a:spcPts val="4300"/>
              </a:lnSpc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บทคัดย่อ+</a:t>
            </a:r>
            <a:r>
              <a:rPr lang="en-US" sz="4000" b="1" dirty="0" smtClean="0">
                <a:latin typeface="TH SarabunPSK" pitchFamily="34" charset="-34"/>
                <a:cs typeface="TH SarabunPSK" pitchFamily="34" charset="-34"/>
              </a:rPr>
              <a:t>Abstract</a:t>
            </a:r>
          </a:p>
          <a:p>
            <a:pPr marL="361950" indent="-361950">
              <a:lnSpc>
                <a:spcPts val="4300"/>
              </a:lnSpc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บทนำ</a:t>
            </a:r>
          </a:p>
          <a:p>
            <a:pPr marL="361950" indent="-361950">
              <a:lnSpc>
                <a:spcPts val="4300"/>
              </a:lnSpc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วัตถุประสงค์การวิจัย</a:t>
            </a:r>
          </a:p>
          <a:p>
            <a:pPr marL="361950" indent="-361950">
              <a:lnSpc>
                <a:spcPts val="4300"/>
              </a:lnSpc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วิธีดำเนินการวิจัย</a:t>
            </a:r>
          </a:p>
          <a:p>
            <a:pPr marL="361950" indent="-361950">
              <a:lnSpc>
                <a:spcPts val="4300"/>
              </a:lnSpc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ผลการวิจัย</a:t>
            </a:r>
          </a:p>
          <a:p>
            <a:pPr marL="361950" indent="-361950">
              <a:lnSpc>
                <a:spcPts val="4300"/>
              </a:lnSpc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อภิปรายผลการวิจัย</a:t>
            </a:r>
          </a:p>
          <a:p>
            <a:pPr marL="361950" indent="-361950">
              <a:lnSpc>
                <a:spcPts val="4300"/>
              </a:lnSpc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ข้อเสนอแนะ</a:t>
            </a:r>
          </a:p>
          <a:p>
            <a:pPr marL="361950" indent="-361950">
              <a:lnSpc>
                <a:spcPts val="4300"/>
              </a:lnSpc>
              <a:buFont typeface="Wingdings" pitchFamily="2" charset="2"/>
              <a:buChar char="§"/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เอกสารอ้างอิง</a:t>
            </a:r>
          </a:p>
        </p:txBody>
      </p:sp>
      <p:pic>
        <p:nvPicPr>
          <p:cNvPr id="7170" name="Picture 2" descr="à¸à¸¥à¸à¸²à¸£à¸à¹à¸à¸«à¸²à¸£à¸¹à¸à¸ à¸²à¸à¸ªà¸³à¸«à¸£à¸±à¸ à¸ªà¸¡à¸¸à¸à¹à¸à¹à¸ à¸à¸²à¸£à¹à¸à¸¹à¸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 r="20591"/>
          <a:stretch/>
        </p:blipFill>
        <p:spPr bwMode="auto">
          <a:xfrm>
            <a:off x="5950635" y="1195090"/>
            <a:ext cx="3157869" cy="490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53931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632848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เทคนิคการเขียนบทความวิจัย</a:t>
            </a:r>
            <a:endParaRPr lang="th-TH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628800"/>
            <a:ext cx="8532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มีผลงานวิจัย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หาวารสารที่สอดคล้องกับผลงานวิจัย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อ่านนโยบาย/วัตถุประสงค์/คำแนะนำ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ดูรูปแบบการพิมพ์/หัวข้อการเขียน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จำนวนหน้าตามที่วารสารกำหนด (15-20หน้า)</a:t>
            </a:r>
          </a:p>
          <a:p>
            <a:pPr marL="361950" indent="-361950">
              <a:buFont typeface="Wingdings" pitchFamily="2" charset="2"/>
              <a:buChar char="§"/>
            </a:pPr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เอาบทที่ 5 มาขยายรายละเอียด</a:t>
            </a:r>
          </a:p>
        </p:txBody>
      </p:sp>
    </p:spTree>
    <p:extLst>
      <p:ext uri="{BB962C8B-B14F-4D97-AF65-F5344CB8AC3E}">
        <p14:creationId xmlns:p14="http://schemas.microsoft.com/office/powerpoint/2010/main" val="3169581313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8144" y="3991149"/>
            <a:ext cx="3184338" cy="2365192"/>
          </a:xfrm>
          <a:prstGeom prst="rect">
            <a:avLst/>
          </a:prstGeom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632848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เทคนิคการเขียนบทความวิจัย</a:t>
            </a:r>
            <a:endParaRPr lang="th-TH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1528331"/>
            <a:ext cx="871296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เขียนหัวข้อหลัก/หัวข้อรองตามที่วารสารกำหนด</a:t>
            </a:r>
            <a:endParaRPr lang="th-TH" sz="4000" b="1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marL="361950" marR="0" lvl="0" indent="-3619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มีเนื้อหาสมบูรณ์ ถูกต้อง ทันสมัย เป็นปัจจุบัน</a:t>
            </a:r>
          </a:p>
          <a:p>
            <a:pPr marL="361950" lvl="0" indent="-361950">
              <a:buFont typeface="+mj-lt"/>
              <a:buAutoNum type="arabicPeriod"/>
            </a:pPr>
            <a:r>
              <a:rPr lang="th-TH" sz="40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ใช้ภาษาที่เข้าใจง่าย สละสลวย และ</a:t>
            </a: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ถูกต้อง</a:t>
            </a:r>
          </a:p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h-TH" sz="40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ชื่อเรื่องสั้นกระชับ+สื่อถึงผลผลิต (</a:t>
            </a:r>
            <a:r>
              <a:rPr lang="en-US" sz="40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output</a:t>
            </a:r>
            <a:r>
              <a:rPr lang="th-TH" sz="40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)</a:t>
            </a:r>
            <a:r>
              <a:rPr lang="en-US" sz="40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40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ของงานวิจัย</a:t>
            </a:r>
          </a:p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h-TH" sz="40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ต้องใส่ชื่อผู้ร่วม</a:t>
            </a: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วิจัย/ผู้เขียนทุก</a:t>
            </a:r>
            <a:r>
              <a:rPr lang="th-TH" sz="40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คน</a:t>
            </a:r>
          </a:p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h-TH" sz="40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บทนำไม่</a:t>
            </a:r>
            <a:r>
              <a:rPr lang="th-TH" sz="4000" b="1" dirty="0" err="1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เวิ่นเว้อ</a:t>
            </a:r>
            <a:r>
              <a:rPr lang="th-TH" sz="40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มาก (1-2 หน้า)</a:t>
            </a:r>
          </a:p>
          <a:p>
            <a:pPr marL="361950" lvl="0" indent="-3619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th-TH" sz="40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ควรย่อหน้าเป็น</a:t>
            </a: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ระยะๆ</a:t>
            </a:r>
            <a:endParaRPr lang="th-TH" sz="4000" b="1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00286">
            <a:off x="6342630" y="4710760"/>
            <a:ext cx="1815692" cy="4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4433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632848" cy="10156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0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เทคนิคการเขียนบทความวิจัย</a:t>
            </a:r>
            <a:endParaRPr lang="th-TH" sz="60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504" y="1528332"/>
            <a:ext cx="903649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8. วิธีดำเนินการวิจัย (ประชากรและกลุ่มตัวอย่าง เครื่องมือที่ใช้ในการวิจัย การเก็บรวบรวมข้อมูล การวิเคราะห์ข้อมูล)</a:t>
            </a:r>
            <a:endParaRPr lang="th-TH" sz="4000" b="1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9. ผลการวิจัย</a:t>
            </a:r>
            <a:r>
              <a:rPr lang="th-TH" sz="4000" b="1" dirty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นำเสนอตามวัตถุประสงค์ มีรายละเอียดพอสมควร</a:t>
            </a:r>
          </a:p>
          <a:p>
            <a:pPr lvl="0"/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10. นำเสนอในรูปแบบตาราง/แผนภูมิ+คำอธิบาย</a:t>
            </a:r>
            <a:endParaRPr lang="th-TH" sz="4000" b="1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  <a:p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11. อภิปรายผล มีการอ้างอิงตามหลักวิชาการ+ความคิดเห็น</a:t>
            </a:r>
          </a:p>
          <a:p>
            <a:r>
              <a:rPr lang="th-TH" sz="4000" b="1" dirty="0" smtClean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12. ข้อเสนอแนะที่สามารถนำไปใช้ได้</a:t>
            </a:r>
            <a:endParaRPr lang="th-TH" sz="4000" b="1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4000" b="1" dirty="0" smtClean="0">
                <a:latin typeface="TH SarabunPSK" pitchFamily="34" charset="-34"/>
                <a:ea typeface="Calibri" pitchFamily="34" charset="0"/>
                <a:cs typeface="TH SarabunPSK" pitchFamily="34" charset="-34"/>
              </a:rPr>
              <a:t>13. อ้างอิงเฉพาะที่ปรากฏในเนื้อหาของบทความวิจัยนี้เท่านั้น</a:t>
            </a:r>
            <a:endParaRPr lang="th-TH" sz="4000" b="1" dirty="0">
              <a:latin typeface="TH SarabunPSK" pitchFamily="34" charset="-34"/>
              <a:ea typeface="Calibri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49990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971600" y="273422"/>
            <a:ext cx="7632848" cy="92333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5400" b="1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ตัวอย่างการเขียนบทคัดย่อ</a:t>
            </a:r>
            <a:endParaRPr lang="th-TH" sz="5400" b="1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79712" y="6218148"/>
            <a:ext cx="4950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i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รองศาสตราจารย์ นาวาอากาศโท ดร.สุมิตร สุวรรณ</a:t>
            </a:r>
            <a:endParaRPr lang="th-TH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700808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     การวิจัยครั้งนี้มีวัตถุประสงค์เพื่อ 1)...........................2)..............................3)..................................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โดยใช้วิธีการวิจัย................กลุ่มตัวอย่าง คือ......................ซึ่งได้มาโดยการสุ่มตัวอย่างแบบ......................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จำนวน.......คน เครื่องมือที่ใช้ในการวิจัย ได้แก่......................มีค่าความตรงด้านเนื้อหา ระหว่าง................</a:t>
            </a: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มีค่าความเที่ยงของแบบสอบถาม เท่ากับ.........วิเคราะห์ข้อมูลโดยการ........................</a:t>
            </a: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    ผลการวิจัย พบว่า </a:t>
            </a: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(สรุปสาระสำคัญ ตามวัตถุประสงค์การวิจัย)</a:t>
            </a: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    1......................................................................</a:t>
            </a: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    2.....................................................................</a:t>
            </a: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      3.....................................................................</a:t>
            </a:r>
          </a:p>
          <a:p>
            <a:endParaRPr lang="th-TH" sz="24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คำสำคัญ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2400" b="1" dirty="0" smtClean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(คำหลักๆ ตามชื่อเรื่อง 3-5 คำ)</a:t>
            </a:r>
          </a:p>
        </p:txBody>
      </p:sp>
      <p:pic>
        <p:nvPicPr>
          <p:cNvPr id="8194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230" y="3592180"/>
            <a:ext cx="2497274" cy="250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19796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4479</TotalTime>
  <Words>4685</Words>
  <Application>Microsoft Office PowerPoint</Application>
  <PresentationFormat>นำเสนอทางหน้าจอ (4:3)</PresentationFormat>
  <Paragraphs>646</Paragraphs>
  <Slides>116</Slides>
  <Notes>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116</vt:i4>
      </vt:variant>
    </vt:vector>
  </HeadingPairs>
  <TitlesOfParts>
    <vt:vector size="125" baseType="lpstr">
      <vt:lpstr>Angsana New</vt:lpstr>
      <vt:lpstr>Arial</vt:lpstr>
      <vt:lpstr>Calibri</vt:lpstr>
      <vt:lpstr>Cordia New</vt:lpstr>
      <vt:lpstr>TH SarabunPSK</vt:lpstr>
      <vt:lpstr>Times New Roman</vt:lpstr>
      <vt:lpstr>Wingdings</vt:lpstr>
      <vt:lpstr>Wingdings 2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TOM</cp:lastModifiedBy>
  <cp:revision>421</cp:revision>
  <dcterms:created xsi:type="dcterms:W3CDTF">2017-09-09T01:15:18Z</dcterms:created>
  <dcterms:modified xsi:type="dcterms:W3CDTF">2021-04-01T06:00:54Z</dcterms:modified>
</cp:coreProperties>
</file>