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88163" cy="100203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4" d="100"/>
          <a:sy n="64" d="100"/>
        </p:scale>
        <p:origin x="1854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6BBE-0FF1-4CAA-AEAC-40E82075A32D}" type="datetimeFigureOut">
              <a:rPr lang="th-TH" smtClean="0"/>
              <a:t>15/02/64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5EB-1463-44DD-9295-1B1E6856E6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25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6BBE-0FF1-4CAA-AEAC-40E82075A32D}" type="datetimeFigureOut">
              <a:rPr lang="th-TH" smtClean="0"/>
              <a:t>15/02/64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5EB-1463-44DD-9295-1B1E6856E6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176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6BBE-0FF1-4CAA-AEAC-40E82075A32D}" type="datetimeFigureOut">
              <a:rPr lang="th-TH" smtClean="0"/>
              <a:t>15/02/64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5EB-1463-44DD-9295-1B1E6856E6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691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6BBE-0FF1-4CAA-AEAC-40E82075A32D}" type="datetimeFigureOut">
              <a:rPr lang="th-TH" smtClean="0"/>
              <a:t>15/02/64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5EB-1463-44DD-9295-1B1E6856E6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7521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6BBE-0FF1-4CAA-AEAC-40E82075A32D}" type="datetimeFigureOut">
              <a:rPr lang="th-TH" smtClean="0"/>
              <a:t>15/02/64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5EB-1463-44DD-9295-1B1E6856E6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666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6BBE-0FF1-4CAA-AEAC-40E82075A32D}" type="datetimeFigureOut">
              <a:rPr lang="th-TH" smtClean="0"/>
              <a:t>15/02/64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5EB-1463-44DD-9295-1B1E6856E6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377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6BBE-0FF1-4CAA-AEAC-40E82075A32D}" type="datetimeFigureOut">
              <a:rPr lang="th-TH" smtClean="0"/>
              <a:t>15/02/64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5EB-1463-44DD-9295-1B1E6856E6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8323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6BBE-0FF1-4CAA-AEAC-40E82075A32D}" type="datetimeFigureOut">
              <a:rPr lang="th-TH" smtClean="0"/>
              <a:t>15/02/64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5EB-1463-44DD-9295-1B1E6856E6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596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6BBE-0FF1-4CAA-AEAC-40E82075A32D}" type="datetimeFigureOut">
              <a:rPr lang="th-TH" smtClean="0"/>
              <a:t>15/02/64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5EB-1463-44DD-9295-1B1E6856E6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4122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6BBE-0FF1-4CAA-AEAC-40E82075A32D}" type="datetimeFigureOut">
              <a:rPr lang="th-TH" smtClean="0"/>
              <a:t>15/02/64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5EB-1463-44DD-9295-1B1E6856E6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530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6BBE-0FF1-4CAA-AEAC-40E82075A32D}" type="datetimeFigureOut">
              <a:rPr lang="th-TH" smtClean="0"/>
              <a:t>15/02/64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5EB-1463-44DD-9295-1B1E6856E6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793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D6BBE-0FF1-4CAA-AEAC-40E82075A32D}" type="datetimeFigureOut">
              <a:rPr lang="th-TH" smtClean="0"/>
              <a:t>15/02/64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A85EB-1463-44DD-9295-1B1E6856E6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793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705" y="-108856"/>
            <a:ext cx="2035629" cy="13446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67104" y="174605"/>
            <a:ext cx="54374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การประชุมวิชาการวิจัยและนวัตกรรมสร้างสรรค์ ครั้งที่ 7 (7</a:t>
            </a:r>
            <a:r>
              <a:rPr lang="en-US" sz="1400" b="1" baseline="300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TH</a:t>
            </a:r>
            <a:r>
              <a:rPr lang="en-US" sz="14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CRCI 2021)</a:t>
            </a:r>
          </a:p>
          <a:p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ภายใต้หัวข้อ “...สู่วิจัยรับใช้สังคม สืบสานล้านนา สร้างมูลค่าด้วยเทคโนโลยีและนวัตกรรม”</a:t>
            </a:r>
          </a:p>
          <a:p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ร่วมกับการประชุมวิชาการะดับชาติเครือข่ายวิชาการด้านวิศวกรรมไฟฟ้า ครั้งที่ 13 (13</a:t>
            </a:r>
            <a:r>
              <a:rPr lang="en-US" sz="1400" baseline="30000" dirty="0" err="1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th</a:t>
            </a:r>
            <a:r>
              <a:rPr lang="en-US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EENET 2021)</a:t>
            </a:r>
          </a:p>
          <a:p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ระหว่าง วันที่ 12-14 พฤษภาคม พ.ศ. 2564 ณ โรงแรมเวียงอินทร์ อ.เมือง จ.เชียงราย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00743" y="1235746"/>
            <a:ext cx="601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14807" y="1342780"/>
            <a:ext cx="47897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แบบฟอร์มส่งผลงานเข้าร่วมการประกวด</a:t>
            </a:r>
          </a:p>
          <a:p>
            <a:pPr algn="ctr"/>
            <a:r>
              <a:rPr lang="th-TH" sz="2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“สิ่งประดิษฐ์ นวัตกรรม และผลงานสร้างสรรค์”</a:t>
            </a:r>
            <a:endParaRPr lang="th-TH" sz="20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688251"/>
              </p:ext>
            </p:extLst>
          </p:nvPr>
        </p:nvGraphicFramePr>
        <p:xfrm>
          <a:off x="452150" y="2157699"/>
          <a:ext cx="5915025" cy="2987040"/>
        </p:xfrm>
        <a:graphic>
          <a:graphicData uri="http://schemas.openxmlformats.org/drawingml/2006/table">
            <a:tbl>
              <a:tblPr firstRow="1" firstCol="1" bandRow="1"/>
              <a:tblGrid>
                <a:gridCol w="101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b="1" dirty="0"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สิ่งประดิษฐ์ </a:t>
                      </a:r>
                      <a:endParaRPr lang="en-US" sz="1100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หมายถึง ผลงานวิจัยและพัฒนา และสิ่งประดิษฐ์ที่พัฒนาขึ้น แต่อาจยังไม่จำเป็นต้องผ่านการรับรองมาตรฐาน/คุณภาพ โดยอาจอยู่ในช่วงของการทดสอบเพื่อให้ได้การรับรองมาตรฐาน/คุณภาพ/ข้อกำหนดเบื้องต้น เพื่อให้พร้อมสำหรับการนำไปใช้ในเชิงพาณิชย์ต่อไป ทั้งนี้ ผลงานดังกล่าว อาจถ่ายทอดสู่ภาคเอกชนแล้วหรือไม่ก็ได้</a:t>
                      </a:r>
                      <a:endParaRPr lang="en-US" sz="1100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b="1"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นวัตกรรม</a:t>
                      </a:r>
                      <a:endParaRPr lang="en-US" sz="110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หมายถึง “สิ่งใหม่ที่เกิดจากการใช้ความรู้และความคิดสร้างสรรค์ที่มีประโยชน์ต่อเศรษฐกิจและสังคม” และหมายรวมถึงสิ่งที่เกิดขึ้นจากความสามารถในการใช้ความรู้ความคิดสร้างสรรค์ทักษะ และประสบการณ์ทางเทคโนโลยีหรือการจัดการมาพัฒนาให้เกิดผลิตภัณฑ์ หรือกระบวนการผลิต หรือบริการ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ใหม่ เพื่อตอบสนองความต้องการของตลาด ตลอดจนการปรับปรุงเทคโนโลยีการแพร่กระจายเทคโนโลยี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การออกแบบผลิตภัณฑ์และการฝึกอบรมที่นำมาใช้เพื่อเพิ่มมูลค่าทาง เศรษฐกิจและก่อให้เกิดประโยชน์สาธารณะในรูปแบบของการเกิดธุรกิจ การลงทุน ผู้ประกอบการ</a:t>
                      </a:r>
                      <a:endParaRPr lang="th-TH" sz="1400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b="1"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ผลงานสร้างสรรค์</a:t>
                      </a:r>
                      <a:endParaRPr lang="en-US" sz="110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หมายถึง ผลงานศิลปะ และสิ่งประดิษฐ์ทางศิลปะประเภทต่างๆ ที่มีความเป็นนวัตกรรม โดยมีการศึกษาค้นคว้าอย่างเป็นระบบที่เหมาะสมตามประเภทของงานศิลปะ ซึ่งมีแนวทางการทดลองหรือการพัฒนาจากแนวคิดสร้างสรรค์เดิมเพื่อเป็นต้นแบบหรือความสามารถในการบุกเบิกศาสตร์อันก่อให้เกิดคุณค่าทางสุนทรีและคุณประโยชน์ที่เป็นที่ยอมรับในวงวิชาชีพตามการจัดกลุ่มศิลปะของอาเซียน</a:t>
                      </a:r>
                      <a:endParaRPr lang="en-US" sz="1100" dirty="0"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00743" y="5189939"/>
            <a:ext cx="3429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th-TH" sz="1400" b="1" dirty="0" smtClean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โปรดเลือกประเภทผลงาน</a:t>
            </a:r>
            <a:r>
              <a:rPr lang="th-TH" sz="1400" dirty="0" smtClean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 (เลือกเพียง 1 ข้อเท่านั้น)</a:t>
            </a:r>
            <a:endParaRPr lang="en-US" sz="1400" dirty="0" smtClean="0"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"/>
            </a:pPr>
            <a:r>
              <a:rPr lang="th-TH" sz="1400" dirty="0" smtClean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สิ่งประดิษฐ์ </a:t>
            </a:r>
          </a:p>
          <a:p>
            <a:pPr marL="342900" indent="-342900">
              <a:buFont typeface="Wingdings" panose="05000000000000000000" pitchFamily="2" charset="2"/>
              <a:buChar char=""/>
            </a:pPr>
            <a:r>
              <a:rPr lang="th-TH" sz="1400" dirty="0" smtClean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นวัตกรรม</a:t>
            </a:r>
            <a:endParaRPr lang="en-US" sz="1400" dirty="0" smtClean="0"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"/>
            </a:pPr>
            <a:r>
              <a:rPr lang="th-TH" sz="1400" dirty="0" smtClean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ผลงานสร้างสรรค์</a:t>
            </a:r>
            <a:endParaRPr lang="en-US" sz="1400" dirty="0"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743" y="6303600"/>
            <a:ext cx="59299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ที่มาของผลงาน </a:t>
            </a:r>
            <a:endParaRPr lang="th-TH" sz="1400" b="1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1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       ........เช่น </a:t>
            </a:r>
            <a:r>
              <a:rPr lang="th-TH" sz="1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จาก</a:t>
            </a:r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ผลการวิจัยเรื่อง, </a:t>
            </a:r>
            <a:r>
              <a:rPr lang="th-TH" sz="1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จากปัญหา</a:t>
            </a:r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พิเศษเรื่อง, ฯลฯ............................................................................................</a:t>
            </a:r>
          </a:p>
          <a:p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...................................................................................................................................................................................................... </a:t>
            </a:r>
            <a:endParaRPr lang="th-TH" sz="14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0595" y="7273026"/>
            <a:ext cx="584009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h-TH" sz="14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การขึ้นทะเบียนทรัพย์สินทางปัญญา </a:t>
            </a:r>
            <a:endParaRPr lang="en-US" sz="1400" b="1" dirty="0" smtClean="0"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"/>
            </a:pPr>
            <a:r>
              <a:rPr lang="th-TH" sz="1400" dirty="0" smtClean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ยัง</a:t>
            </a:r>
            <a:r>
              <a:rPr lang="th-TH" sz="1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ไม่ได้ยื่นจดทะเบียน</a:t>
            </a:r>
          </a:p>
          <a:p>
            <a:pPr marL="342900" indent="-342900">
              <a:buFont typeface="Wingdings" panose="05000000000000000000" pitchFamily="2" charset="2"/>
              <a:buChar char=""/>
            </a:pPr>
            <a:r>
              <a:rPr lang="th-TH" sz="1400" dirty="0" smtClean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อยู่</a:t>
            </a:r>
            <a:r>
              <a:rPr lang="th-TH" sz="1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ระหว่างยื่นจด</a:t>
            </a:r>
            <a:r>
              <a:rPr lang="th-TH" sz="1400" dirty="0" smtClean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ทะเบียน</a:t>
            </a:r>
            <a:r>
              <a:rPr lang="en-US" sz="1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	[   ] </a:t>
            </a:r>
            <a:r>
              <a:rPr lang="th-TH" sz="1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สิทธิบัตรการประดิษฐ์ </a:t>
            </a:r>
            <a:endParaRPr lang="th-TH" sz="1400" dirty="0" smtClean="0"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marL="342900" indent="-342900">
              <a:buFont typeface="Wingdings" panose="05000000000000000000" pitchFamily="2" charset="2"/>
              <a:buChar char=""/>
            </a:pPr>
            <a:r>
              <a:rPr lang="th-TH" sz="1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ได้รับสิทธิบัตร</a:t>
            </a:r>
            <a:r>
              <a:rPr lang="th-TH" sz="1400" dirty="0" smtClean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แล้ว	</a:t>
            </a:r>
            <a:r>
              <a:rPr lang="en-US" sz="1400" dirty="0" smtClean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[   </a:t>
            </a:r>
            <a:r>
              <a:rPr lang="en-US" sz="1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] </a:t>
            </a:r>
            <a:r>
              <a:rPr lang="th-TH" sz="1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อนุสิทธิบัตร</a:t>
            </a:r>
            <a:endParaRPr lang="en-US" sz="1400" dirty="0"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marL="1371600" indent="457200">
              <a:spcAft>
                <a:spcPts val="0"/>
              </a:spcAft>
            </a:pPr>
            <a:r>
              <a:rPr lang="en-US" sz="1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[   ] </a:t>
            </a:r>
            <a:r>
              <a:rPr lang="th-TH" sz="1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สิทธิบัตรการออกแบบผลิตภัณฑ์</a:t>
            </a:r>
            <a:endParaRPr lang="en-US" sz="1400" dirty="0"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indent="457200">
              <a:spcAft>
                <a:spcPts val="0"/>
              </a:spcAft>
            </a:pPr>
            <a:r>
              <a:rPr lang="th-TH" sz="1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ประเภท</a:t>
            </a:r>
            <a:r>
              <a:rPr lang="th-TH" sz="1400" u="dotted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						</a:t>
            </a:r>
            <a:endParaRPr lang="th-TH" sz="1400" u="dotted" dirty="0" smtClean="0"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indent="457200">
              <a:spcAft>
                <a:spcPts val="0"/>
              </a:spcAft>
            </a:pPr>
            <a:r>
              <a:rPr lang="th-TH" sz="1400" dirty="0" smtClean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คำ</a:t>
            </a:r>
            <a:r>
              <a:rPr lang="th-TH" sz="1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ขอรับเลขที่</a:t>
            </a:r>
            <a:r>
              <a:rPr lang="th-TH" sz="1400" u="dotted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		</a:t>
            </a:r>
            <a:r>
              <a:rPr lang="th-TH" sz="1400" dirty="0" smtClean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วันที่</a:t>
            </a:r>
            <a:r>
              <a:rPr lang="th-TH" sz="1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ยื่นคำขอ</a:t>
            </a:r>
            <a:r>
              <a:rPr lang="th-TH" sz="1400" u="dotted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			</a:t>
            </a:r>
            <a:endParaRPr lang="en-US" sz="1400" dirty="0"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400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705" y="-108856"/>
            <a:ext cx="2035629" cy="134460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7104" y="174605"/>
            <a:ext cx="54374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การประชุมวิชาการวิจัยและนวัตกรรมสร้างสรรค์ ครั้งที่ 7 (7</a:t>
            </a:r>
            <a:r>
              <a:rPr lang="en-US" sz="1400" b="1" baseline="300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TH</a:t>
            </a:r>
            <a:r>
              <a:rPr lang="en-US" sz="14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CRCI 2021)</a:t>
            </a:r>
          </a:p>
          <a:p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ภายใต้หัวข้อ “...สู่วิจัยรับใช้สังคม สืบสานล้านนา สร้างมูลค่าด้วยเทคโนโลยีและนวัตกรรม”</a:t>
            </a:r>
          </a:p>
          <a:p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ร่วมกับการประชุมวิชาการะดับชาติเครือข่ายวิชาการด้านวิศวกรรมไฟฟ้า ครั้งที่ 13 (13</a:t>
            </a:r>
            <a:r>
              <a:rPr lang="en-US" sz="1400" baseline="30000" dirty="0" err="1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th</a:t>
            </a:r>
            <a:r>
              <a:rPr lang="en-US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EENET 2021)</a:t>
            </a:r>
          </a:p>
          <a:p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ระหว่าง วันที่ 12-14 พฤษภาคม พ.ศ. 2564 ณ โรงแรมเวียงอินทร์ อ.เมือง จ.เชียงราย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00743" y="1235746"/>
            <a:ext cx="601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00743" y="1534533"/>
            <a:ext cx="6019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ชื่อผลงาน..............................................................................</a:t>
            </a:r>
          </a:p>
          <a:p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..............................................................................................</a:t>
            </a:r>
            <a:endParaRPr lang="th-TH" b="1" dirty="0">
              <a:solidFill>
                <a:schemeClr val="accent2">
                  <a:lumMod val="75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738" y="2588428"/>
            <a:ext cx="572017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>
                <a:solidFill>
                  <a:schemeClr val="accent2">
                    <a:lumMod val="75000"/>
                  </a:schemeClr>
                </a:solidFill>
              </a:rPr>
              <a:t>ความ</a:t>
            </a:r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</a:rPr>
              <a:t>เป็นมา</a:t>
            </a:r>
          </a:p>
          <a:p>
            <a:r>
              <a:rPr lang="th-TH" dirty="0"/>
              <a:t> </a:t>
            </a:r>
            <a:r>
              <a:rPr lang="th-TH" dirty="0" smtClean="0"/>
              <a:t>     </a:t>
            </a:r>
            <a:r>
              <a:rPr lang="th-TH" sz="1400" dirty="0" smtClean="0"/>
              <a:t>..................................................................................................................................................................</a:t>
            </a:r>
          </a:p>
          <a:p>
            <a:r>
              <a:rPr lang="th-TH" sz="1400" dirty="0" smtClean="0"/>
              <a:t>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1400" dirty="0" smtClean="0"/>
              <a:t>.............................................................................................................................................................................</a:t>
            </a:r>
            <a:endParaRPr lang="th-TH" sz="1400" dirty="0"/>
          </a:p>
          <a:p>
            <a:r>
              <a:rPr lang="th-TH" sz="1400" dirty="0" smtClean="0"/>
              <a:t>..............................................................................................................................................................................</a:t>
            </a:r>
            <a:endParaRPr lang="th-TH" sz="1400" dirty="0"/>
          </a:p>
          <a:p>
            <a:r>
              <a:rPr lang="th-TH" sz="1400" dirty="0" smtClean="0"/>
              <a:t>..............................................................................................................................................................................</a:t>
            </a:r>
            <a:endParaRPr lang="th-TH" sz="1400" dirty="0"/>
          </a:p>
          <a:p>
            <a:r>
              <a:rPr lang="th-TH" sz="1400" dirty="0" smtClean="0"/>
              <a:t>..............................................................................................................................................................................</a:t>
            </a:r>
            <a:endParaRPr lang="th-TH" sz="1400" dirty="0"/>
          </a:p>
          <a:p>
            <a:r>
              <a:rPr lang="th-TH" sz="1400" dirty="0" smtClean="0"/>
              <a:t>.............................................................................................................................................................................</a:t>
            </a:r>
            <a:endParaRPr lang="th-TH" sz="1400" dirty="0"/>
          </a:p>
        </p:txBody>
      </p:sp>
      <p:sp>
        <p:nvSpPr>
          <p:cNvPr id="8" name="Rectangle 7"/>
          <p:cNvSpPr/>
          <p:nvPr/>
        </p:nvSpPr>
        <p:spPr>
          <a:xfrm>
            <a:off x="500740" y="4712086"/>
            <a:ext cx="572017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>
                <a:solidFill>
                  <a:schemeClr val="accent2">
                    <a:lumMod val="75000"/>
                  </a:schemeClr>
                </a:solidFill>
              </a:rPr>
              <a:t>จุดเด่น / ความแปลก</a:t>
            </a:r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</a:rPr>
              <a:t>ใหม่</a:t>
            </a:r>
            <a:endParaRPr lang="th-TH" sz="2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h-TH" sz="1400" dirty="0" smtClean="0"/>
              <a:t>      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1400" dirty="0" smtClean="0"/>
              <a:t>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1400" dirty="0" smtClean="0"/>
              <a:t>............................................................................................................................................................................</a:t>
            </a:r>
            <a:endParaRPr lang="th-TH" sz="1400" dirty="0"/>
          </a:p>
        </p:txBody>
      </p:sp>
      <p:sp>
        <p:nvSpPr>
          <p:cNvPr id="10" name="Rectangle 9"/>
          <p:cNvSpPr/>
          <p:nvPr/>
        </p:nvSpPr>
        <p:spPr>
          <a:xfrm>
            <a:off x="500739" y="5758526"/>
            <a:ext cx="5720175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>
                <a:solidFill>
                  <a:schemeClr val="accent2">
                    <a:lumMod val="75000"/>
                  </a:schemeClr>
                </a:solidFill>
              </a:rPr>
              <a:t>ผลการใช้</a:t>
            </a:r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</a:rPr>
              <a:t>ประโยชน์ </a:t>
            </a:r>
          </a:p>
          <a:p>
            <a:pPr lvl="0"/>
            <a:r>
              <a:rPr lang="th-TH" sz="1400" dirty="0">
                <a:solidFill>
                  <a:prstClr val="black"/>
                </a:solidFill>
              </a:rPr>
              <a:t> </a:t>
            </a:r>
            <a:r>
              <a:rPr lang="th-TH" sz="1400" dirty="0" smtClean="0">
                <a:solidFill>
                  <a:prstClr val="black"/>
                </a:solidFill>
              </a:rPr>
              <a:t>     ......................................................................................................................................................................</a:t>
            </a:r>
            <a:endParaRPr lang="th-TH" sz="1400" dirty="0">
              <a:solidFill>
                <a:prstClr val="black"/>
              </a:solidFill>
            </a:endParaRPr>
          </a:p>
          <a:p>
            <a:pPr lvl="0"/>
            <a:r>
              <a:rPr lang="th-TH" sz="1400" dirty="0" smtClean="0">
                <a:solidFill>
                  <a:prstClr val="black"/>
                </a:solidFill>
              </a:rPr>
              <a:t>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1400" dirty="0">
                <a:solidFill>
                  <a:prstClr val="black"/>
                </a:solidFill>
              </a:rPr>
              <a:t>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1400" dirty="0">
                <a:solidFill>
                  <a:prstClr val="black"/>
                </a:solidFill>
              </a:rPr>
              <a:t>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1400" dirty="0" smtClean="0"/>
              <a:t>      ผู้ใช้</a:t>
            </a:r>
            <a:r>
              <a:rPr lang="th-TH" sz="1400" dirty="0"/>
              <a:t>ประโยชน์ (ถ้ามี)</a:t>
            </a:r>
          </a:p>
          <a:p>
            <a:pPr lvl="0"/>
            <a:r>
              <a:rPr lang="th-TH" sz="1400" dirty="0">
                <a:solidFill>
                  <a:prstClr val="black"/>
                </a:solidFill>
              </a:rPr>
              <a:t>      ......................................................................................................................................................................</a:t>
            </a:r>
          </a:p>
          <a:p>
            <a:pPr lvl="0"/>
            <a:endParaRPr lang="th-TH" sz="1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0555" y="7504621"/>
            <a:ext cx="572017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>
                <a:solidFill>
                  <a:schemeClr val="accent2">
                    <a:lumMod val="75000"/>
                  </a:schemeClr>
                </a:solidFill>
              </a:rPr>
              <a:t>แนวทางการพัฒนาต่อยอด</a:t>
            </a:r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</a:rPr>
              <a:t>ผลงาน</a:t>
            </a:r>
            <a:r>
              <a:rPr lang="th-TH" sz="1100" dirty="0" smtClean="0">
                <a:solidFill>
                  <a:prstClr val="black"/>
                </a:solidFill>
              </a:rPr>
              <a:t>           </a:t>
            </a:r>
          </a:p>
          <a:p>
            <a:r>
              <a:rPr lang="th-TH" sz="1400" dirty="0"/>
              <a:t> </a:t>
            </a:r>
            <a:r>
              <a:rPr lang="th-TH" sz="1400" dirty="0" smtClean="0"/>
              <a:t>     ......................................................................................................................................................................</a:t>
            </a:r>
            <a:endParaRPr lang="th-TH" sz="1400" dirty="0"/>
          </a:p>
          <a:p>
            <a:pPr lvl="0"/>
            <a:r>
              <a:rPr lang="th-TH" sz="1400" dirty="0"/>
              <a:t>............................................................................................................................................................................</a:t>
            </a:r>
          </a:p>
          <a:p>
            <a:pPr lvl="0"/>
            <a:r>
              <a:rPr lang="th-TH" sz="1400" dirty="0"/>
              <a:t>............................................................................................................................................................................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650555" y="8736449"/>
            <a:ext cx="57201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ระดับความพร้อมของ</a:t>
            </a:r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เทคโนโลยี </a:t>
            </a:r>
            <a:r>
              <a:rPr lang="en-US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TRL </a:t>
            </a:r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ระดับ ........</a:t>
            </a:r>
            <a:endParaRPr lang="th-TH" sz="14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6978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705" y="-108856"/>
            <a:ext cx="2035629" cy="134460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7104" y="174605"/>
            <a:ext cx="54374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การประชุมวิชาการวิจัยและนวัตกรรมสร้างสรรค์ ครั้งที่ 7 (7</a:t>
            </a:r>
            <a:r>
              <a:rPr lang="en-US" sz="1400" b="1" baseline="300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TH</a:t>
            </a:r>
            <a:r>
              <a:rPr lang="en-US" sz="14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CRCI 2021)</a:t>
            </a:r>
          </a:p>
          <a:p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ภายใต้หัวข้อ “...สู่วิจัยรับใช้สังคม สืบสานล้านนา สร้างมูลค่าด้วยเทคโนโลยีและนวัตกรรม”</a:t>
            </a:r>
          </a:p>
          <a:p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ร่วมกับการประชุมวิชาการะดับชาติเครือข่ายวิชาการด้านวิศวกรรมไฟฟ้า ครั้งที่ 13 (13</a:t>
            </a:r>
            <a:r>
              <a:rPr lang="en-US" sz="1400" baseline="30000" dirty="0" err="1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th</a:t>
            </a:r>
            <a:r>
              <a:rPr lang="en-US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EENET 2021)</a:t>
            </a:r>
          </a:p>
          <a:p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ระหว่าง วันที่ 12-14 พฤษภาคม พ.ศ. 2564 ณ โรงแรมเวียงอินทร์ อ.เมือง จ.เชียงราย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00743" y="1235746"/>
            <a:ext cx="601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00743" y="8253090"/>
            <a:ext cx="6019801" cy="132343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h-TH" sz="1600" b="1" dirty="0" smtClean="0">
                <a:solidFill>
                  <a:schemeClr val="accent2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เจ้าของผลงาน</a:t>
            </a:r>
          </a:p>
          <a:p>
            <a:r>
              <a:rPr lang="th-TH" sz="1600" b="1" dirty="0">
                <a:solidFill>
                  <a:schemeClr val="accent2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1600" b="1" dirty="0" smtClean="0">
                <a:solidFill>
                  <a:schemeClr val="accent2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   </a:t>
            </a:r>
            <a:r>
              <a:rPr lang="th-TH" sz="16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ชื่อเจ้าของผลงาน  นามสกุล</a:t>
            </a:r>
            <a:r>
              <a:rPr lang="en-US" sz="16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r>
              <a:rPr lang="th-TH" sz="16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, ชื่อผู้ร่วมประดิษฐ์สร้างสรรค์  นาม</a:t>
            </a:r>
            <a:r>
              <a:rPr lang="th-TH" sz="1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สกุล</a:t>
            </a:r>
            <a:r>
              <a:rPr lang="th-TH" sz="16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, ชื่อ</a:t>
            </a:r>
            <a:r>
              <a:rPr lang="th-TH" sz="1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</a:t>
            </a:r>
            <a:r>
              <a:rPr lang="th-TH" sz="16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ร่วมประดิษฐ์สร้างสรรค์  นามสกุล , ............................................ </a:t>
            </a:r>
          </a:p>
          <a:p>
            <a:r>
              <a:rPr lang="th-TH" sz="16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         หน่วยงานที่สังกัด...................................................................................................................................</a:t>
            </a:r>
          </a:p>
          <a:p>
            <a:r>
              <a:rPr lang="th-TH" sz="16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....................................................................................................................................................................</a:t>
            </a:r>
            <a:endParaRPr lang="th-TH" sz="16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6025" y="1430479"/>
            <a:ext cx="607451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solidFill>
                  <a:schemeClr val="accent2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แนบรูปภาพประกอบ </a:t>
            </a:r>
          </a:p>
          <a:p>
            <a:pPr algn="thaiDist"/>
            <a:r>
              <a:rPr lang="th-TH" sz="1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จัดวางภาพประกอบที่เกี่ยวข้องกับผลงาน จำนวนรูปและขนาดตามความเหมาะสม พร้อมคำบรรยายถ้ามี สำหรับจัดวางในเล่มวารสารงานวิจัยสิ่งประดิษฐ์ นวัตกรรมและผลงานสร้างสรรค์ เพื่อใช้ประกอบการพิจารณาของคณะกรรมการในวันจัดงาน</a:t>
            </a:r>
            <a:endParaRPr lang="th-TH" sz="14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03688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</TotalTime>
  <Words>622</Words>
  <Application>Microsoft Office PowerPoint</Application>
  <PresentationFormat>กระดาษ A4 (210x297 มม.)</PresentationFormat>
  <Paragraphs>68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Cordia New</vt:lpstr>
      <vt:lpstr>TH Sarabun New</vt:lpstr>
      <vt:lpstr>Wingdings</vt:lpstr>
      <vt:lpstr>Office Theme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phisal Hlajai</dc:creator>
  <cp:lastModifiedBy>rattana noona</cp:lastModifiedBy>
  <cp:revision>18</cp:revision>
  <cp:lastPrinted>2021-02-04T03:38:02Z</cp:lastPrinted>
  <dcterms:created xsi:type="dcterms:W3CDTF">2021-02-03T09:02:14Z</dcterms:created>
  <dcterms:modified xsi:type="dcterms:W3CDTF">2021-02-15T03:04:52Z</dcterms:modified>
</cp:coreProperties>
</file>